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780" r:id="rId1"/>
  </p:sldMasterIdLst>
  <p:notesMasterIdLst>
    <p:notesMasterId r:id="rId37"/>
  </p:notesMasterIdLst>
  <p:handoutMasterIdLst>
    <p:handoutMasterId r:id="rId38"/>
  </p:handoutMasterIdLst>
  <p:sldIdLst>
    <p:sldId id="256" r:id="rId2"/>
    <p:sldId id="274" r:id="rId3"/>
    <p:sldId id="282" r:id="rId4"/>
    <p:sldId id="284" r:id="rId5"/>
    <p:sldId id="285" r:id="rId6"/>
    <p:sldId id="286" r:id="rId7"/>
    <p:sldId id="287" r:id="rId8"/>
    <p:sldId id="320" r:id="rId9"/>
    <p:sldId id="321" r:id="rId10"/>
    <p:sldId id="267" r:id="rId11"/>
    <p:sldId id="289" r:id="rId12"/>
    <p:sldId id="298" r:id="rId13"/>
    <p:sldId id="290" r:id="rId14"/>
    <p:sldId id="307" r:id="rId15"/>
    <p:sldId id="311" r:id="rId16"/>
    <p:sldId id="310" r:id="rId17"/>
    <p:sldId id="309" r:id="rId18"/>
    <p:sldId id="308" r:id="rId19"/>
    <p:sldId id="312" r:id="rId20"/>
    <p:sldId id="313" r:id="rId21"/>
    <p:sldId id="314" r:id="rId22"/>
    <p:sldId id="291" r:id="rId23"/>
    <p:sldId id="303" r:id="rId24"/>
    <p:sldId id="292" r:id="rId25"/>
    <p:sldId id="306" r:id="rId26"/>
    <p:sldId id="315" r:id="rId27"/>
    <p:sldId id="305" r:id="rId28"/>
    <p:sldId id="319" r:id="rId29"/>
    <p:sldId id="273" r:id="rId30"/>
    <p:sldId id="316" r:id="rId31"/>
    <p:sldId id="317" r:id="rId32"/>
    <p:sldId id="318" r:id="rId33"/>
    <p:sldId id="301" r:id="rId34"/>
    <p:sldId id="275" r:id="rId35"/>
    <p:sldId id="302" r:id="rId36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92929"/>
    <a:srgbClr val="009900"/>
    <a:srgbClr val="00CC00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Style clair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4588" autoAdjust="0"/>
    <p:restoredTop sz="35346" autoAdjust="0"/>
  </p:normalViewPr>
  <p:slideViewPr>
    <p:cSldViewPr>
      <p:cViewPr varScale="1">
        <p:scale>
          <a:sx n="74" d="100"/>
          <a:sy n="74" d="100"/>
        </p:scale>
        <p:origin x="-37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38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2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277D1E-DE84-46C2-8644-93B90564D7E9}" type="datetimeFigureOut">
              <a:rPr lang="en-US" smtClean="0"/>
              <a:t>7/15/2014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11771C-25C8-44E1-8B79-BCF099572AE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5129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ADD838-F1BE-4832-9202-CDA846379904}" type="datetimeFigureOut">
              <a:rPr lang="en-US" smtClean="0"/>
              <a:t>7/15/2014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9D846-BDDE-435E-8FCD-7F057F3413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711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935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Voici ce que l’on obtient</a:t>
            </a:r>
            <a:r>
              <a:rPr lang="fr-FR" baseline="0" dirty="0" smtClean="0"/>
              <a:t> lorsque l’on utilise ce système de pavage.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//Comparaison – pics – anisotropie – </a:t>
            </a:r>
            <a:r>
              <a:rPr lang="fr-FR" baseline="0" dirty="0" err="1" smtClean="0"/>
              <a:t>blue</a:t>
            </a:r>
            <a:r>
              <a:rPr lang="fr-FR" baseline="0" dirty="0" smtClean="0"/>
              <a:t>-noise</a:t>
            </a:r>
          </a:p>
          <a:p>
            <a:endParaRPr lang="fr-FR" baseline="0" dirty="0" smtClean="0"/>
          </a:p>
          <a:p>
            <a:r>
              <a:rPr lang="fr-FR" baseline="0" dirty="0" smtClean="0"/>
              <a:t>//Reste des pics: barycentre sur grille + alignement sur les bords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5210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588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6864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204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 algn="ctr">
              <a:defRPr sz="4400" b="0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Modifiez le style des sous-titres du masque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144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08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83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391023"/>
            <a:ext cx="7772400" cy="1470025"/>
          </a:xfrm>
        </p:spPr>
        <p:txBody>
          <a:bodyPr>
            <a:normAutofit/>
          </a:bodyPr>
          <a:lstStyle>
            <a:lvl1pPr algn="ctr">
              <a:defRPr sz="4000" b="0" i="0">
                <a:effectLst/>
              </a:defRPr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Modifiez le style des sous-titres du masque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56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 dirty="0" err="1" smtClean="0"/>
              <a:t>Modifiez</a:t>
            </a:r>
            <a:r>
              <a:rPr lang="en-US" noProof="0" dirty="0" smtClean="0"/>
              <a:t> les styles du </a:t>
            </a:r>
            <a:r>
              <a:rPr lang="en-US" noProof="0" dirty="0" err="1" smtClean="0"/>
              <a:t>texte</a:t>
            </a:r>
            <a:r>
              <a:rPr lang="en-US" noProof="0" dirty="0" smtClean="0"/>
              <a:t> du masque</a:t>
            </a:r>
          </a:p>
          <a:p>
            <a:pPr lvl="1"/>
            <a:r>
              <a:rPr lang="en-US" noProof="0" dirty="0" err="1" smtClean="0"/>
              <a:t>Deuxième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Troisième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Quatrième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Cinquième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824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42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76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86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18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260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659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file:///E:\Documents\talk-ParisSiggraphChapter\figures\logo\siggraph.png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file:///C:\Users\Florent\Documents\GitHub\talk-ParisSiggraphChapter\figures\background.png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40000"/>
                <a:satMod val="350000"/>
              </a:schemeClr>
            </a:gs>
            <a:gs pos="40000">
              <a:schemeClr val="bg1">
                <a:tint val="45000"/>
                <a:shade val="99000"/>
                <a:satMod val="350000"/>
              </a:schemeClr>
            </a:gs>
            <a:gs pos="100000">
              <a:schemeClr val="bg1">
                <a:lumMod val="8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 userDrawn="1"/>
        </p:nvPicPr>
        <p:blipFill>
          <a:blip r:embed="rId13" r:link="rId15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25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61497"/>
            <a:ext cx="9143999" cy="3996503"/>
          </a:xfrm>
          <a:prstGeom prst="rect">
            <a:avLst/>
          </a:prstGeom>
        </p:spPr>
      </p:pic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link="rId16"/>
          <a:stretch>
            <a:fillRect/>
          </a:stretch>
        </p:blipFill>
        <p:spPr>
          <a:xfrm>
            <a:off x="7236296" y="188642"/>
            <a:ext cx="1732623" cy="45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605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92" r:id="rId2"/>
    <p:sldLayoutId id="2147483782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logo\logo_caltech.png" TargetMode="External"/><Relationship Id="rId7" Type="http://schemas.openxmlformats.org/officeDocument/2006/relationships/image" Target="file:///.\figures\logo\logo_udl.p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file:///.\figures\logo\logo_stanford.png" TargetMode="External"/><Relationship Id="rId5" Type="http://schemas.openxmlformats.org/officeDocument/2006/relationships/image" Target="file:///.\figures\logo\logo_liris.png" TargetMode="External"/><Relationship Id="rId4" Type="http://schemas.openxmlformats.org/officeDocument/2006/relationships/image" Target="file:///.\figures\logo\logo_cnrs.pn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hexagon.pn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.\figures\hex_lattice.pn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polyhex_cat.pn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.\figures\polyhex_sub_simple.png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motivation_1.pn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hex_lattice.png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hextile_latice_1.png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hextile_latice_2.png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hextile_latice_3.png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hextile_latice_4.pn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hextile_latice_5.png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hextile_latice_6.png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memorial-sampled.p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file:///.\figures\memorial.png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hextile_latice_7.png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hextile_latice.png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polyhex_cat_irr.png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.\figures\polyhex_sub_irr.png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motivation_2.png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file:///C:\Users\Florent\Documents\GitHub\talks\figures\polyhex_subdiv.asf" TargetMode="External"/><Relationship Id="rId1" Type="http://schemas.microsoft.com/office/2007/relationships/media" Target="file:///C:\Users\Florent\Documents\GitHub\talks\figures\polyhex_subdiv.asf" TargetMode="External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optimization.png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optimization_local.png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spectra_LUT.png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file:///.\figures\distribution\results-bnot\fig_sampling_results_bnot_dist.png" TargetMode="External"/><Relationship Id="rId13" Type="http://schemas.openxmlformats.org/officeDocument/2006/relationships/image" Target="file:///.\figures\distribution\polyomino\fig_sampling_polyomino_means.png" TargetMode="External"/><Relationship Id="rId3" Type="http://schemas.openxmlformats.org/officeDocument/2006/relationships/image" Target="file:///.\figures\distribution\penrose\fig_sampling_penrose_fft.png" TargetMode="External"/><Relationship Id="rId7" Type="http://schemas.openxmlformats.org/officeDocument/2006/relationships/image" Target="file:///.\figures\distribution\recursive-wang-tiles\fig_sampling_rwt_means.png" TargetMode="External"/><Relationship Id="rId12" Type="http://schemas.openxmlformats.org/officeDocument/2006/relationships/image" Target="file:///.\figures\distribution\polyomino\fig_sampling_polyomino_fft.png" TargetMode="External"/><Relationship Id="rId2" Type="http://schemas.openxmlformats.org/officeDocument/2006/relationships/image" Target="file:///.\figures\distribution\penrose\fig_sampling_penrose_dist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.\figures\distribution\recursive-wang-tiles\fig_sampling_rwt_fft.png" TargetMode="External"/><Relationship Id="rId11" Type="http://schemas.openxmlformats.org/officeDocument/2006/relationships/image" Target="file:///.\figures\distribution\polyomino\fig_sampling_polyomino_dist.png" TargetMode="External"/><Relationship Id="rId5" Type="http://schemas.openxmlformats.org/officeDocument/2006/relationships/image" Target="file:///.\figures\distribution\recursive-wang-tiles\fig_sampling_rwt_dist.png" TargetMode="External"/><Relationship Id="rId10" Type="http://schemas.openxmlformats.org/officeDocument/2006/relationships/image" Target="file:///.\figures\distribution\results-bnot\fig_sampling_results_bnot_means.png" TargetMode="External"/><Relationship Id="rId4" Type="http://schemas.openxmlformats.org/officeDocument/2006/relationships/image" Target="file:///.\figures\distribution\penrose\fig_sampling_penrose_means.png" TargetMode="External"/><Relationship Id="rId9" Type="http://schemas.openxmlformats.org/officeDocument/2006/relationships/image" Target="file:///.\figures\distribution\results-bnot\fig_sampling_results_bnot_fft.png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distribution\bnot\fig_sampling_bnot_dist.png" TargetMode="External"/><Relationship Id="rId7" Type="http://schemas.openxmlformats.org/officeDocument/2006/relationships/image" Target="file:///.\figures\distribution\results-bnot\fig_sampling_results_bnot_means.png" TargetMode="External"/><Relationship Id="rId2" Type="http://schemas.openxmlformats.org/officeDocument/2006/relationships/image" Target="file:///.\figures\distribution\bnot\fig_sampling_bnot_fft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.\figures\distribution\results-bnot\fig_sampling_results_bnot_dist.png" TargetMode="External"/><Relationship Id="rId5" Type="http://schemas.openxmlformats.org/officeDocument/2006/relationships/image" Target="file:///.\figures\distribution\results-bnot\fig_sampling_results_bnot_fft.png" TargetMode="External"/><Relationship Id="rId4" Type="http://schemas.openxmlformats.org/officeDocument/2006/relationships/image" Target="file:///.\figures\distribution\bnot\fig_sampling_bnot_means.pn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brick_noise.jp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file:///.\figures\brick_aliasing.jpg" TargetMode="External"/><Relationship Id="rId4" Type="http://schemas.openxmlformats.org/officeDocument/2006/relationships/image" Target="file:///.\figures\brick_clean.jpg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distribution\bnsca-step\fig_sampling_step_dist.png" TargetMode="External"/><Relationship Id="rId7" Type="http://schemas.openxmlformats.org/officeDocument/2006/relationships/image" Target="file:///.\figures\distribution\results-step\fig_sampling_results_step_means.png" TargetMode="External"/><Relationship Id="rId2" Type="http://schemas.openxmlformats.org/officeDocument/2006/relationships/image" Target="file:///.\figures\distribution\bnsca-step\step_4096_fft-pow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.\figures\distribution\results-step\fig_sampling_results_step_dist.png" TargetMode="External"/><Relationship Id="rId5" Type="http://schemas.openxmlformats.org/officeDocument/2006/relationships/image" Target="file:///.\figures\distribution\results-step\fig_sampling_results_step_fft.png" TargetMode="External"/><Relationship Id="rId4" Type="http://schemas.openxmlformats.org/officeDocument/2006/relationships/image" Target="file:///.\figures\distribution\bnsca-step\fig_sampling_step_means.png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distribution\results-forest\fig_sampling_results_forest_dist.png" TargetMode="External"/><Relationship Id="rId2" Type="http://schemas.openxmlformats.org/officeDocument/2006/relationships/image" Target="file:///.\figures\distribution\results-forest\fig_sampling_results_forest_fft.png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file:///.\figures\distribution\results-forest\rendering_square_1024.png" TargetMode="External"/><Relationship Id="rId4" Type="http://schemas.openxmlformats.org/officeDocument/2006/relationships/image" Target="file:///.\figures\distribution\results-forest\fig_sampling_results_forest_means.png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file:///C:\Users\Florent\Documents\GitHub\talks\figures\result_adaptative.asf" TargetMode="External"/><Relationship Id="rId1" Type="http://schemas.microsoft.com/office/2007/relationships/media" Target="file:///C:\Users\Florent\Documents\GitHub\talks\figures\result_adaptative.asf" TargetMode="External"/><Relationship Id="rId4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teaser.png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liris.cnrs.fr/polyhex" TargetMode="External"/><Relationship Id="rId2" Type="http://schemas.openxmlformats.org/officeDocument/2006/relationships/image" Target="file:///.\figures\conclusion.png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.\figures\distribution\whitenoise\whitenoise_4096_fft-pow.png" TargetMode="External"/><Relationship Id="rId5" Type="http://schemas.openxmlformats.org/officeDocument/2006/relationships/image" Target="../media/image3.png"/><Relationship Id="rId4" Type="http://schemas.openxmlformats.org/officeDocument/2006/relationships/image" Target="file:///.\figures\distribution\grid\grid_4096_fft-pow.png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file:///E:\Documents\talk-ParisSiggraphChapter\figures\distribution\ccvt\ccvt_4096_fft-pow.png" TargetMode="External"/><Relationship Id="rId3" Type="http://schemas.openxmlformats.org/officeDocument/2006/relationships/image" Target="../media/image4.png"/><Relationship Id="rId7" Type="http://schemas.openxmlformats.org/officeDocument/2006/relationships/image" Target="file:///.\figures\distribution\ccvt\ccvt_4096_dist.pn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file:///E:\Documents\talk-ParisSiggraphChapter\figures\distribution\poisson-disk\poisson-disk_4096_fft-pow.png" TargetMode="External"/><Relationship Id="rId4" Type="http://schemas.openxmlformats.org/officeDocument/2006/relationships/image" Target="file:///E:\Documents\Paris-Siggraph-Chapter\figures\distribution\poisson-disk\poisson-disk_4096_dist.png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file:///.\figures\distribution\bnsca-pink\pink_4096_dist.png" TargetMode="External"/><Relationship Id="rId13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12" Type="http://schemas.openxmlformats.org/officeDocument/2006/relationships/image" Target="file:///.\figures\distribution\sgns-king\king_4096_dist.pn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.\figures\distribution\bnsca-step\step_4096_fft-pow.png" TargetMode="External"/><Relationship Id="rId11" Type="http://schemas.openxmlformats.org/officeDocument/2006/relationships/image" Target="../media/image10.png"/><Relationship Id="rId5" Type="http://schemas.openxmlformats.org/officeDocument/2006/relationships/image" Target="../media/image7.png"/><Relationship Id="rId10" Type="http://schemas.openxmlformats.org/officeDocument/2006/relationships/image" Target="file:///.\figures\distribution\bnsca-pink\pink_4096_fft-pow.png" TargetMode="External"/><Relationship Id="rId4" Type="http://schemas.openxmlformats.org/officeDocument/2006/relationships/image" Target="file:///.\figures\distribution\bnsca-step\step_4096_dist.png" TargetMode="External"/><Relationship Id="rId9" Type="http://schemas.openxmlformats.org/officeDocument/2006/relationships/image" Target="../media/image9.png"/><Relationship Id="rId14" Type="http://schemas.openxmlformats.org/officeDocument/2006/relationships/image" Target="file:///.\figures\distribution\sgns-king\king_4096_fft-pow.png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file:///.\figures\tiling-penrose.png" TargetMode="External"/><Relationship Id="rId7" Type="http://schemas.openxmlformats.org/officeDocument/2006/relationships/image" Target="file:///.\figures\fft-polyominoes.pn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file:///C:\Users\Florent\Documents\GitHub\talks\figures\distribution\penrose\fig_sampling_penrose_fft.png" TargetMode="External"/><Relationship Id="rId4" Type="http://schemas.openxmlformats.org/officeDocument/2006/relationships/image" Target="file:///.\figures\fft-penrose.pn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SotA_graph.p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hexagon.pn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.\figures\conclusion.png" TargetMode="External"/><Relationship Id="rId5" Type="http://schemas.openxmlformats.org/officeDocument/2006/relationships/image" Target="file:///.\figures\polyhex_sub_irr.png" TargetMode="External"/><Relationship Id="rId4" Type="http://schemas.openxmlformats.org/officeDocument/2006/relationships/image" Target="file:///.\figures\polyhex_sub_simple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1683137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Fast Tile-Based Adaptive Sampling With User-Specified Spectra</a:t>
            </a:r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257770" y="3611668"/>
            <a:ext cx="6624736" cy="1113476"/>
          </a:xfrm>
        </p:spPr>
        <p:txBody>
          <a:bodyPr>
            <a:normAutofit/>
          </a:bodyPr>
          <a:lstStyle/>
          <a:p>
            <a:r>
              <a:rPr lang="en-US" sz="18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Florent</a:t>
            </a:r>
            <a:r>
              <a:rPr 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 Wachtel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Adrien Pilleboue</a:t>
            </a:r>
            <a:r>
              <a:rPr lang="en-US" sz="18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David Coeurjolly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Katherin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 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Breeden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</a:t>
            </a:r>
            <a:r>
              <a:rPr lang="en-US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Gurprit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 Singh</a:t>
            </a:r>
            <a:r>
              <a:rPr lang="en-US" sz="18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</a:t>
            </a:r>
            <a:r>
              <a:rPr lang="en-US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Gaël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 Cathelin</a:t>
            </a:r>
            <a:r>
              <a:rPr lang="en-US" sz="18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Fernando de Goes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Mathieu Desbrun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Victor Ostromoukhov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1,2$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7452321" y="5535970"/>
            <a:ext cx="841558" cy="864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link="rId4"/>
          <a:stretch>
            <a:fillRect/>
          </a:stretch>
        </p:blipFill>
        <p:spPr>
          <a:xfrm>
            <a:off x="2699888" y="5517232"/>
            <a:ext cx="864000" cy="8640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link="rId5"/>
          <a:stretch>
            <a:fillRect/>
          </a:stretch>
        </p:blipFill>
        <p:spPr>
          <a:xfrm>
            <a:off x="4206715" y="5697232"/>
            <a:ext cx="1200002" cy="540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link="rId6"/>
          <a:stretch>
            <a:fillRect/>
          </a:stretch>
        </p:blipFill>
        <p:spPr>
          <a:xfrm>
            <a:off x="6023534" y="5499232"/>
            <a:ext cx="936000" cy="9360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link="rId7"/>
          <a:stretch>
            <a:fillRect/>
          </a:stretch>
        </p:blipFill>
        <p:spPr>
          <a:xfrm>
            <a:off x="512948" y="5641732"/>
            <a:ext cx="1457463" cy="651000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2508586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348346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5964970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7308304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8448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 lattice</a:t>
            </a:r>
            <a:endParaRPr lang="en-US" dirty="0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560239" y="3661783"/>
            <a:ext cx="7756178" cy="2908566"/>
          </a:xfrm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link="rId4"/>
          <a:srcRect l="1590" t="16110" r="1590" b="15931"/>
          <a:stretch/>
        </p:blipFill>
        <p:spPr>
          <a:xfrm>
            <a:off x="1187623" y="1628800"/>
            <a:ext cx="6768754" cy="20950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ZoneTexte 3"/>
          <p:cNvSpPr txBox="1"/>
          <p:nvPr/>
        </p:nvSpPr>
        <p:spPr>
          <a:xfrm>
            <a:off x="619474" y="1196752"/>
            <a:ext cx="2001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70C0"/>
                </a:solidFill>
              </a:rPr>
              <a:t>Hexagonal</a:t>
            </a:r>
            <a:r>
              <a:rPr lang="en-US" sz="2000" dirty="0" smtClean="0">
                <a:solidFill>
                  <a:srgbClr val="0070C0"/>
                </a:solidFill>
              </a:rPr>
              <a:t> </a:t>
            </a:r>
            <a:r>
              <a:rPr lang="en-US" sz="2000" dirty="0" smtClean="0"/>
              <a:t>lattice</a:t>
            </a:r>
            <a:endParaRPr lang="en-US" sz="2000" dirty="0"/>
          </a:p>
        </p:txBody>
      </p:sp>
      <p:sp>
        <p:nvSpPr>
          <p:cNvPr id="8" name="ZoneTexte 7"/>
          <p:cNvSpPr txBox="1"/>
          <p:nvPr/>
        </p:nvSpPr>
        <p:spPr>
          <a:xfrm>
            <a:off x="605065" y="3820978"/>
            <a:ext cx="33039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Recursive </a:t>
            </a:r>
            <a:r>
              <a:rPr lang="en-US" sz="2000" b="1" dirty="0" smtClean="0">
                <a:solidFill>
                  <a:srgbClr val="0070C0"/>
                </a:solidFill>
              </a:rPr>
              <a:t>subdivision</a:t>
            </a:r>
            <a:r>
              <a:rPr lang="en-US" sz="2000" dirty="0" smtClean="0"/>
              <a:t> scheme</a:t>
            </a:r>
            <a:endParaRPr lang="en-US" sz="2000" dirty="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dirty="0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336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Polyhexes</a:t>
            </a:r>
            <a:r>
              <a:rPr lang="en-US" dirty="0" smtClean="0"/>
              <a:t> &amp; Subdivision</a:t>
            </a:r>
            <a:endParaRPr lang="en-US" dirty="0"/>
          </a:p>
        </p:txBody>
      </p:sp>
      <p:pic>
        <p:nvPicPr>
          <p:cNvPr id="11" name="Espace réservé du contenu 10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 rot="16200000">
            <a:off x="466274" y="2528267"/>
            <a:ext cx="4146136" cy="3127938"/>
          </a:xfrm>
        </p:spPr>
      </p:pic>
      <p:sp>
        <p:nvSpPr>
          <p:cNvPr id="3" name="ZoneTexte 2"/>
          <p:cNvSpPr txBox="1"/>
          <p:nvPr/>
        </p:nvSpPr>
        <p:spPr>
          <a:xfrm>
            <a:off x="1484274" y="1372126"/>
            <a:ext cx="2317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11 possible </a:t>
            </a:r>
            <a:r>
              <a:rPr lang="en-US" sz="2000" b="1" dirty="0" err="1" smtClean="0">
                <a:solidFill>
                  <a:srgbClr val="0070C0"/>
                </a:solidFill>
              </a:rPr>
              <a:t>trihexes</a:t>
            </a:r>
            <a:endParaRPr lang="en-US" sz="2000" b="1" dirty="0">
              <a:solidFill>
                <a:srgbClr val="0070C0"/>
              </a:solidFill>
            </a:endParaRPr>
          </a:p>
        </p:txBody>
      </p:sp>
      <p:grpSp>
        <p:nvGrpSpPr>
          <p:cNvPr id="8" name="Groupe 7"/>
          <p:cNvGrpSpPr/>
          <p:nvPr/>
        </p:nvGrpSpPr>
        <p:grpSpPr>
          <a:xfrm>
            <a:off x="4686056" y="1372126"/>
            <a:ext cx="3774376" cy="4189730"/>
            <a:chOff x="4686056" y="1372126"/>
            <a:chExt cx="3774376" cy="4189730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4860032" y="2348880"/>
              <a:ext cx="3426425" cy="3212976"/>
            </a:xfrm>
            <a:prstGeom prst="rect">
              <a:avLst/>
            </a:prstGeom>
          </p:spPr>
        </p:pic>
        <p:sp>
          <p:nvSpPr>
            <p:cNvPr id="4" name="ZoneTexte 3"/>
            <p:cNvSpPr txBox="1"/>
            <p:nvPr/>
          </p:nvSpPr>
          <p:spPr>
            <a:xfrm>
              <a:off x="4686056" y="1372126"/>
              <a:ext cx="37743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>
                  <a:solidFill>
                    <a:srgbClr val="0070C0"/>
                  </a:solidFill>
                </a:rPr>
                <a:t>Subdivision rule </a:t>
              </a:r>
              <a:r>
                <a:rPr lang="en-US" sz="2000" dirty="0" smtClean="0"/>
                <a:t>for each </a:t>
              </a:r>
              <a:r>
                <a:rPr lang="en-US" sz="2000" dirty="0" err="1" smtClean="0"/>
                <a:t>trihexes</a:t>
              </a:r>
              <a:endParaRPr lang="en-US" sz="2000" dirty="0"/>
            </a:p>
          </p:txBody>
        </p:sp>
      </p:grp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80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Comparison with previous works</a:t>
            </a:r>
            <a:endParaRPr lang="en-US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1187622" y="1955220"/>
            <a:ext cx="6768754" cy="4210084"/>
          </a:xfrm>
        </p:spPr>
      </p:pic>
      <p:sp>
        <p:nvSpPr>
          <p:cNvPr id="3" name="ZoneTexte 2"/>
          <p:cNvSpPr txBox="1"/>
          <p:nvPr/>
        </p:nvSpPr>
        <p:spPr>
          <a:xfrm>
            <a:off x="2149128" y="1566084"/>
            <a:ext cx="93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Penrose</a:t>
            </a:r>
            <a:endParaRPr lang="en-US" dirty="0"/>
          </a:p>
        </p:txBody>
      </p:sp>
      <p:sp>
        <p:nvSpPr>
          <p:cNvPr id="8" name="ZoneTexte 7"/>
          <p:cNvSpPr txBox="1"/>
          <p:nvPr/>
        </p:nvSpPr>
        <p:spPr>
          <a:xfrm>
            <a:off x="4040582" y="1556792"/>
            <a:ext cx="138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Polyominoes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6444208" y="1566084"/>
            <a:ext cx="96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Trihexes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30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ZoneTexte 4"/>
          <p:cNvSpPr txBox="1"/>
          <p:nvPr/>
        </p:nvSpPr>
        <p:spPr>
          <a:xfrm>
            <a:off x="467544" y="1484784"/>
            <a:ext cx="4270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Start </a:t>
            </a:r>
            <a:r>
              <a:rPr lang="fr-FR" sz="2000" dirty="0" err="1" smtClean="0"/>
              <a:t>from</a:t>
            </a:r>
            <a:r>
              <a:rPr lang="fr-FR" sz="2000" dirty="0" smtClean="0"/>
              <a:t> a standard </a:t>
            </a:r>
            <a:r>
              <a:rPr lang="fr-FR" sz="2000" b="1" dirty="0" smtClean="0">
                <a:solidFill>
                  <a:srgbClr val="0070C0"/>
                </a:solidFill>
              </a:rPr>
              <a:t>hexagonal </a:t>
            </a:r>
            <a:r>
              <a:rPr lang="fr-FR" sz="2000" b="1" dirty="0" err="1" smtClean="0">
                <a:solidFill>
                  <a:srgbClr val="0070C0"/>
                </a:solidFill>
              </a:rPr>
              <a:t>lattice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48607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Construct</a:t>
            </a:r>
            <a:r>
              <a:rPr lang="fr-FR" sz="2000" dirty="0" smtClean="0"/>
              <a:t> a quasi-hexagonal </a:t>
            </a:r>
            <a:r>
              <a:rPr lang="fr-FR" sz="2000" dirty="0" err="1" smtClean="0"/>
              <a:t>lattice</a:t>
            </a:r>
            <a:r>
              <a:rPr lang="fr-FR" sz="2000" dirty="0" smtClean="0"/>
              <a:t> of </a:t>
            </a:r>
            <a:r>
              <a:rPr lang="fr-FR" sz="2000" b="1" dirty="0" err="1" smtClean="0">
                <a:solidFill>
                  <a:srgbClr val="0070C0"/>
                </a:solidFill>
              </a:rPr>
              <a:t>hextile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8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59123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Reassign</a:t>
            </a:r>
            <a:r>
              <a:rPr lang="fr-FR" sz="2000" dirty="0"/>
              <a:t> </a:t>
            </a:r>
            <a:r>
              <a:rPr lang="fr-FR" sz="2000" dirty="0" err="1" smtClean="0"/>
              <a:t>hextile</a:t>
            </a:r>
            <a:r>
              <a:rPr lang="fr-FR" sz="2000" dirty="0" smtClean="0"/>
              <a:t> border to </a:t>
            </a:r>
            <a:r>
              <a:rPr lang="fr-FR" sz="2000" dirty="0" err="1" smtClean="0"/>
              <a:t>obtain</a:t>
            </a:r>
            <a:r>
              <a:rPr lang="fr-FR" sz="2000" dirty="0" smtClean="0"/>
              <a:t> </a:t>
            </a:r>
            <a:r>
              <a:rPr lang="fr-FR" sz="2000" b="1" dirty="0" smtClean="0">
                <a:solidFill>
                  <a:srgbClr val="0070C0"/>
                </a:solidFill>
              </a:rPr>
              <a:t>triple-</a:t>
            </a:r>
            <a:r>
              <a:rPr lang="fr-FR" sz="2000" b="1" dirty="0" err="1" smtClean="0">
                <a:solidFill>
                  <a:srgbClr val="0070C0"/>
                </a:solidFill>
              </a:rPr>
              <a:t>edge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modifiers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95168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0" name="ZoneTexte 9"/>
          <p:cNvSpPr txBox="1"/>
          <p:nvPr/>
        </p:nvSpPr>
        <p:spPr>
          <a:xfrm>
            <a:off x="467544" y="1484784"/>
            <a:ext cx="248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A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modifier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07477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0" name="ZoneTexte 9"/>
          <p:cNvSpPr txBox="1"/>
          <p:nvPr/>
        </p:nvSpPr>
        <p:spPr>
          <a:xfrm>
            <a:off x="467544" y="1484784"/>
            <a:ext cx="5581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A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modifier </a:t>
            </a:r>
            <a:r>
              <a:rPr lang="fr-FR" sz="2000" dirty="0" err="1" smtClean="0"/>
              <a:t>define</a:t>
            </a:r>
            <a:r>
              <a:rPr lang="fr-FR" sz="2000" dirty="0" smtClean="0"/>
              <a:t> 3 </a:t>
            </a:r>
            <a:r>
              <a:rPr lang="fr-FR" sz="2000" dirty="0" err="1" smtClean="0"/>
              <a:t>binary</a:t>
            </a:r>
            <a:r>
              <a:rPr lang="fr-FR" sz="2000" dirty="0" smtClean="0"/>
              <a:t> </a:t>
            </a:r>
            <a:r>
              <a:rPr lang="fr-FR" sz="2000" dirty="0" err="1" smtClean="0"/>
              <a:t>words</a:t>
            </a:r>
            <a:r>
              <a:rPr lang="fr-FR" sz="2000" dirty="0" smtClean="0"/>
              <a:t> (</a:t>
            </a:r>
            <a:r>
              <a:rPr lang="fr-FR" sz="2000" b="1" dirty="0" smtClean="0">
                <a:solidFill>
                  <a:srgbClr val="FF0000"/>
                </a:solidFill>
              </a:rPr>
              <a:t>A</a:t>
            </a:r>
            <a:r>
              <a:rPr lang="fr-FR" sz="2000" dirty="0" smtClean="0"/>
              <a:t>,</a:t>
            </a:r>
            <a:r>
              <a:rPr lang="fr-FR" sz="2000" b="1" dirty="0" smtClean="0">
                <a:solidFill>
                  <a:srgbClr val="0070C0"/>
                </a:solidFill>
              </a:rPr>
              <a:t>B</a:t>
            </a:r>
            <a:r>
              <a:rPr lang="fr-FR" sz="2000" dirty="0" smtClean="0"/>
              <a:t>,</a:t>
            </a:r>
            <a:r>
              <a:rPr lang="fr-FR" sz="2000" b="1" dirty="0" smtClean="0">
                <a:solidFill>
                  <a:srgbClr val="00B050"/>
                </a:solidFill>
              </a:rPr>
              <a:t>C</a:t>
            </a:r>
            <a:r>
              <a:rPr lang="fr-FR" sz="2000" dirty="0" smtClean="0"/>
              <a:t>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5159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72579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These</a:t>
            </a:r>
            <a:r>
              <a:rPr lang="fr-FR" sz="2000" dirty="0" smtClean="0"/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words</a:t>
            </a:r>
            <a:r>
              <a:rPr lang="fr-FR" sz="2000" b="1" dirty="0" smtClean="0">
                <a:solidFill>
                  <a:srgbClr val="0070C0"/>
                </a:solidFill>
              </a:rPr>
              <a:t> are </a:t>
            </a:r>
            <a:r>
              <a:rPr lang="fr-FR" sz="2000" b="1" dirty="0" err="1" smtClean="0">
                <a:solidFill>
                  <a:srgbClr val="0070C0"/>
                </a:solidFill>
              </a:rPr>
              <a:t>randomly</a:t>
            </a:r>
            <a:r>
              <a:rPr lang="fr-FR" sz="2000" dirty="0" smtClean="0">
                <a:solidFill>
                  <a:srgbClr val="0070C0"/>
                </a:solidFill>
              </a:rPr>
              <a:t> </a:t>
            </a:r>
            <a:r>
              <a:rPr lang="fr-FR" sz="2000" dirty="0" smtClean="0"/>
              <a:t>set </a:t>
            </a:r>
            <a:r>
              <a:rPr lang="fr-FR" sz="2000" dirty="0" err="1" smtClean="0"/>
              <a:t>with</a:t>
            </a:r>
            <a:r>
              <a:rPr lang="fr-FR" sz="2000" dirty="0" smtClean="0"/>
              <a:t> an </a:t>
            </a:r>
            <a:r>
              <a:rPr lang="fr-FR" sz="2000" dirty="0" err="1" smtClean="0"/>
              <a:t>equal</a:t>
            </a:r>
            <a:r>
              <a:rPr lang="fr-FR" sz="2000" dirty="0" smtClean="0"/>
              <a:t> </a:t>
            </a:r>
            <a:r>
              <a:rPr lang="fr-FR" sz="2000" dirty="0" err="1" smtClean="0"/>
              <a:t>number</a:t>
            </a:r>
            <a:r>
              <a:rPr lang="fr-FR" sz="2000" dirty="0" smtClean="0"/>
              <a:t> of positive bits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83261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4559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Each</a:t>
            </a:r>
            <a:r>
              <a:rPr lang="fr-FR" sz="2000" dirty="0" smtClean="0"/>
              <a:t>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</a:t>
            </a:r>
            <a:r>
              <a:rPr lang="fr-FR" sz="2000" dirty="0" err="1" smtClean="0"/>
              <a:t>modifiers</a:t>
            </a:r>
            <a:r>
              <a:rPr lang="fr-FR" sz="2000" dirty="0" smtClean="0"/>
              <a:t> </a:t>
            </a:r>
            <a:r>
              <a:rPr lang="fr-FR" sz="2000" dirty="0" err="1" smtClean="0"/>
              <a:t>is</a:t>
            </a:r>
            <a:r>
              <a:rPr lang="fr-FR" sz="2000" dirty="0" smtClean="0"/>
              <a:t> </a:t>
            </a:r>
            <a:r>
              <a:rPr lang="fr-FR" sz="2000" dirty="0" err="1" smtClean="0"/>
              <a:t>randomly</a:t>
            </a:r>
            <a:r>
              <a:rPr lang="fr-FR" sz="2000" dirty="0" smtClean="0"/>
              <a:t> set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15712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Problem Statement</a:t>
            </a:r>
            <a:endParaRPr lang="en-US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</a:t>
            </a:fld>
            <a:endParaRPr lang="en-US"/>
          </a:p>
        </p:txBody>
      </p:sp>
      <p:grpSp>
        <p:nvGrpSpPr>
          <p:cNvPr id="11" name="Groupe 10"/>
          <p:cNvGrpSpPr/>
          <p:nvPr/>
        </p:nvGrpSpPr>
        <p:grpSpPr>
          <a:xfrm>
            <a:off x="1159928" y="2060848"/>
            <a:ext cx="6821901" cy="4248472"/>
            <a:chOff x="1148339" y="2154499"/>
            <a:chExt cx="6821901" cy="4248472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5136475" y="2154499"/>
              <a:ext cx="2833765" cy="42484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0" name="Image 9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1148339" y="2154499"/>
              <a:ext cx="2836007" cy="42484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3" name="ZoneTexte 2"/>
          <p:cNvSpPr txBox="1"/>
          <p:nvPr/>
        </p:nvSpPr>
        <p:spPr>
          <a:xfrm>
            <a:off x="899592" y="1434842"/>
            <a:ext cx="34474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Given a </a:t>
            </a:r>
            <a:r>
              <a:rPr lang="en-US" sz="2000" b="1" dirty="0" smtClean="0">
                <a:solidFill>
                  <a:srgbClr val="0070C0"/>
                </a:solidFill>
              </a:rPr>
              <a:t>density function </a:t>
            </a:r>
            <a:r>
              <a:rPr lang="en-US" sz="2000" dirty="0" smtClean="0"/>
              <a:t>d(x, y)</a:t>
            </a:r>
            <a:endParaRPr lang="en-US" sz="2000" dirty="0"/>
          </a:p>
        </p:txBody>
      </p:sp>
      <p:sp>
        <p:nvSpPr>
          <p:cNvPr id="20" name="ZoneTexte 19"/>
          <p:cNvSpPr txBox="1"/>
          <p:nvPr/>
        </p:nvSpPr>
        <p:spPr>
          <a:xfrm>
            <a:off x="4444932" y="1280954"/>
            <a:ext cx="41595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Find a </a:t>
            </a:r>
            <a:r>
              <a:rPr lang="en-US" sz="2000" b="1" dirty="0" smtClean="0">
                <a:solidFill>
                  <a:srgbClr val="0070C0"/>
                </a:solidFill>
              </a:rPr>
              <a:t>discrete sample distribution </a:t>
            </a:r>
            <a:r>
              <a:rPr lang="en-US" sz="2000" dirty="0" smtClean="0"/>
              <a:t>of density locally proportional to d(x, y)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7756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Irregular quasi-hexagonal lattice</a:t>
            </a:r>
            <a:endParaRPr lang="en-US" dirty="0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2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467544" y="1484784"/>
            <a:ext cx="73979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This construction </a:t>
            </a:r>
            <a:r>
              <a:rPr lang="fr-FR" sz="2000" dirty="0" err="1" smtClean="0"/>
              <a:t>garantee</a:t>
            </a:r>
            <a:r>
              <a:rPr lang="fr-FR" sz="2000" dirty="0" smtClean="0"/>
              <a:t> an </a:t>
            </a:r>
            <a:r>
              <a:rPr lang="fr-FR" sz="2000" b="1" dirty="0" err="1" smtClean="0">
                <a:solidFill>
                  <a:srgbClr val="0070C0"/>
                </a:solidFill>
              </a:rPr>
              <a:t>equal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capacity</a:t>
            </a:r>
            <a:r>
              <a:rPr lang="fr-FR" sz="2000" dirty="0" smtClean="0"/>
              <a:t> for all </a:t>
            </a:r>
            <a:r>
              <a:rPr lang="fr-FR" sz="2000" b="1" dirty="0" err="1" smtClean="0">
                <a:solidFill>
                  <a:srgbClr val="0070C0"/>
                </a:solidFill>
              </a:rPr>
              <a:t>irregular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hextiles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70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2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49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Irregular Polyhex</a:t>
            </a:r>
            <a:endParaRPr lang="en-US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 rot="16200000" flipH="1">
            <a:off x="275861" y="2557622"/>
            <a:ext cx="4559828" cy="3168354"/>
          </a:xfrm>
        </p:spPr>
      </p:pic>
      <p:sp>
        <p:nvSpPr>
          <p:cNvPr id="8" name="ZoneTexte 7"/>
          <p:cNvSpPr txBox="1"/>
          <p:nvPr/>
        </p:nvSpPr>
        <p:spPr>
          <a:xfrm>
            <a:off x="755572" y="1372126"/>
            <a:ext cx="36004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11</a:t>
            </a:r>
            <a:r>
              <a:rPr lang="el-GR" sz="2000" dirty="0" smtClean="0"/>
              <a:t>∙</a:t>
            </a:r>
            <a:r>
              <a:rPr lang="fr-FR" sz="2000" dirty="0" smtClean="0"/>
              <a:t> </a:t>
            </a:r>
            <a:r>
              <a:rPr lang="el-GR" sz="2000" dirty="0" smtClean="0"/>
              <a:t>λ</a:t>
            </a:r>
            <a:r>
              <a:rPr lang="en-US" sz="2000" dirty="0" smtClean="0"/>
              <a:t> possible </a:t>
            </a:r>
            <a:r>
              <a:rPr lang="en-US" sz="2000" b="1" dirty="0" smtClean="0">
                <a:solidFill>
                  <a:srgbClr val="0070C0"/>
                </a:solidFill>
              </a:rPr>
              <a:t>irregular</a:t>
            </a:r>
            <a:r>
              <a:rPr lang="en-US" sz="2000" dirty="0" smtClean="0"/>
              <a:t>  </a:t>
            </a:r>
            <a:r>
              <a:rPr lang="en-US" sz="2000" b="1" dirty="0" smtClean="0">
                <a:solidFill>
                  <a:srgbClr val="0070C0"/>
                </a:solidFill>
              </a:rPr>
              <a:t>trihexes</a:t>
            </a:r>
            <a:endParaRPr lang="en-US" sz="2000" b="1" dirty="0">
              <a:solidFill>
                <a:srgbClr val="0070C0"/>
              </a:solidFill>
            </a:endParaRPr>
          </a:p>
        </p:txBody>
      </p:sp>
      <p:grpSp>
        <p:nvGrpSpPr>
          <p:cNvPr id="4" name="Groupe 3"/>
          <p:cNvGrpSpPr/>
          <p:nvPr/>
        </p:nvGrpSpPr>
        <p:grpSpPr>
          <a:xfrm>
            <a:off x="4974088" y="1208946"/>
            <a:ext cx="3198312" cy="4740334"/>
            <a:chOff x="4974088" y="1208946"/>
            <a:chExt cx="3198312" cy="4740334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5377017" y="2088232"/>
              <a:ext cx="2392455" cy="3861048"/>
            </a:xfrm>
            <a:prstGeom prst="rect">
              <a:avLst/>
            </a:prstGeom>
          </p:spPr>
        </p:pic>
        <p:sp>
          <p:nvSpPr>
            <p:cNvPr id="10" name="ZoneTexte 9"/>
            <p:cNvSpPr txBox="1"/>
            <p:nvPr/>
          </p:nvSpPr>
          <p:spPr>
            <a:xfrm>
              <a:off x="4974088" y="1208946"/>
              <a:ext cx="319831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solidFill>
                    <a:srgbClr val="0070C0"/>
                  </a:solidFill>
                </a:rPr>
                <a:t>Subdivision rule </a:t>
              </a:r>
              <a:r>
                <a:rPr lang="en-US" sz="2000" dirty="0" smtClean="0"/>
                <a:t>for each irregular trihexes</a:t>
              </a:r>
              <a:endParaRPr lang="en-US" sz="2000" dirty="0"/>
            </a:p>
          </p:txBody>
        </p:sp>
      </p:grp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Comparison with previous works</a:t>
            </a:r>
            <a:endParaRPr lang="en-US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175357" y="2010124"/>
            <a:ext cx="8793286" cy="4155180"/>
          </a:xfrm>
        </p:spPr>
      </p:pic>
      <p:sp>
        <p:nvSpPr>
          <p:cNvPr id="9" name="ZoneTexte 8"/>
          <p:cNvSpPr txBox="1"/>
          <p:nvPr/>
        </p:nvSpPr>
        <p:spPr>
          <a:xfrm>
            <a:off x="1093431" y="1640792"/>
            <a:ext cx="93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Penrose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2998562" y="1640792"/>
            <a:ext cx="138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Polyominoes</a:t>
            </a:r>
            <a:endParaRPr lang="en-US" dirty="0"/>
          </a:p>
        </p:txBody>
      </p:sp>
      <p:sp>
        <p:nvSpPr>
          <p:cNvPr id="12" name="ZoneTexte 11"/>
          <p:cNvSpPr txBox="1"/>
          <p:nvPr/>
        </p:nvSpPr>
        <p:spPr>
          <a:xfrm>
            <a:off x="5364088" y="1640792"/>
            <a:ext cx="947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Trihexes</a:t>
            </a:r>
            <a:endParaRPr lang="en-US" dirty="0"/>
          </a:p>
        </p:txBody>
      </p:sp>
      <p:sp>
        <p:nvSpPr>
          <p:cNvPr id="13" name="ZoneTexte 12"/>
          <p:cNvSpPr txBox="1"/>
          <p:nvPr/>
        </p:nvSpPr>
        <p:spPr>
          <a:xfrm>
            <a:off x="7031862" y="1640792"/>
            <a:ext cx="184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 smtClean="0">
                <a:solidFill>
                  <a:srgbClr val="0070C0"/>
                </a:solidFill>
              </a:rPr>
              <a:t>Irr</a:t>
            </a:r>
            <a:r>
              <a:rPr lang="fr-FR" b="1" dirty="0" err="1" smtClean="0">
                <a:solidFill>
                  <a:srgbClr val="0070C0"/>
                </a:solidFill>
              </a:rPr>
              <a:t>egular</a:t>
            </a:r>
            <a:r>
              <a:rPr lang="en-US" b="1" dirty="0" smtClean="0">
                <a:solidFill>
                  <a:srgbClr val="0070C0"/>
                </a:solidFill>
              </a:rPr>
              <a:t> Trihexes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140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generation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5" name="polyhex_subdiv.as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5"/>
          <a:srcRect l="5501" t="16050" r="5528" b="5725"/>
          <a:stretch/>
        </p:blipFill>
        <p:spPr>
          <a:xfrm>
            <a:off x="631031" y="1745456"/>
            <a:ext cx="7881938" cy="389810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optimization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612000" y="1692081"/>
            <a:ext cx="7920000" cy="3969167"/>
          </a:xfrm>
          <a:prstGeom prst="rect">
            <a:avLst/>
          </a:prstGeom>
          <a:ln>
            <a:noFill/>
          </a:ln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62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optimization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107504" y="1727209"/>
            <a:ext cx="8811132" cy="4153750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578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</a:t>
            </a:r>
            <a:r>
              <a:rPr lang="fr-FR" smtClean="0"/>
              <a:t>optimization</a:t>
            </a:r>
            <a:endParaRPr lang="en-US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0" y="1890061"/>
            <a:ext cx="8229600" cy="3946241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37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71232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 smtClean="0"/>
              <a:t>Comparison</a:t>
            </a:r>
            <a:r>
              <a:rPr lang="fr-FR" sz="2400" dirty="0" smtClean="0"/>
              <a:t> </a:t>
            </a:r>
            <a:r>
              <a:rPr lang="fr-FR" sz="2400" dirty="0" err="1" smtClean="0"/>
              <a:t>with</a:t>
            </a:r>
            <a:r>
              <a:rPr lang="fr-FR" sz="2400" dirty="0" smtClean="0"/>
              <a:t> </a:t>
            </a:r>
            <a:r>
              <a:rPr lang="fr-FR" sz="2400" dirty="0" err="1" smtClean="0"/>
              <a:t>previous</a:t>
            </a:r>
            <a:r>
              <a:rPr lang="fr-FR" sz="2400" dirty="0" smtClean="0"/>
              <a:t> </a:t>
            </a:r>
            <a:r>
              <a:rPr lang="fr-FR" sz="2400" b="1" dirty="0" err="1" smtClean="0">
                <a:solidFill>
                  <a:srgbClr val="0070C0"/>
                </a:solidFill>
              </a:rPr>
              <a:t>tile-based</a:t>
            </a:r>
            <a:r>
              <a:rPr lang="fr-FR" sz="2400" dirty="0" smtClean="0">
                <a:solidFill>
                  <a:srgbClr val="0070C0"/>
                </a:solidFill>
              </a:rPr>
              <a:t> </a:t>
            </a:r>
            <a:r>
              <a:rPr lang="fr-FR" sz="2400" dirty="0" err="1" smtClean="0"/>
              <a:t>sampling</a:t>
            </a:r>
            <a:r>
              <a:rPr lang="fr-FR" sz="2400" dirty="0" smtClean="0"/>
              <a:t> </a:t>
            </a:r>
            <a:r>
              <a:rPr lang="fr-FR" sz="2400" dirty="0" err="1" smtClean="0"/>
              <a:t>methods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28</a:t>
            </a:fld>
            <a:endParaRPr lang="en-US"/>
          </a:p>
        </p:txBody>
      </p:sp>
      <p:grpSp>
        <p:nvGrpSpPr>
          <p:cNvPr id="27" name="Groupe 26"/>
          <p:cNvGrpSpPr/>
          <p:nvPr/>
        </p:nvGrpSpPr>
        <p:grpSpPr>
          <a:xfrm>
            <a:off x="438812" y="1835532"/>
            <a:ext cx="3845156" cy="2241780"/>
            <a:chOff x="395536" y="1835532"/>
            <a:chExt cx="3845156" cy="2241780"/>
          </a:xfrm>
        </p:grpSpPr>
        <p:grpSp>
          <p:nvGrpSpPr>
            <p:cNvPr id="8" name="Groupe 7"/>
            <p:cNvGrpSpPr/>
            <p:nvPr/>
          </p:nvGrpSpPr>
          <p:grpSpPr>
            <a:xfrm>
              <a:off x="395536" y="2205104"/>
              <a:ext cx="3845156" cy="1872208"/>
              <a:chOff x="323528" y="1989080"/>
              <a:chExt cx="4436225" cy="2160000"/>
            </a:xfrm>
          </p:grpSpPr>
          <p:pic>
            <p:nvPicPr>
              <p:cNvPr id="5" name="Image 4"/>
              <p:cNvPicPr>
                <a:picLocks noChangeAspect="1"/>
              </p:cNvPicPr>
              <p:nvPr/>
            </p:nvPicPr>
            <p:blipFill>
              <a:blip r:link="rId2"/>
              <a:stretch>
                <a:fillRect/>
              </a:stretch>
            </p:blipFill>
            <p:spPr>
              <a:xfrm>
                <a:off x="2599753" y="1989080"/>
                <a:ext cx="2160000" cy="8617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6" name="Image 5"/>
              <p:cNvPicPr>
                <a:picLocks noChangeAspect="1"/>
              </p:cNvPicPr>
              <p:nvPr/>
            </p:nvPicPr>
            <p:blipFill>
              <a:blip r:link="rId3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7" name="Image 6"/>
              <p:cNvPicPr>
                <a:picLocks noChangeAspect="1"/>
              </p:cNvPicPr>
              <p:nvPr/>
            </p:nvPicPr>
            <p:blipFill>
              <a:blip r:link="rId4"/>
              <a:stretch>
                <a:fillRect/>
              </a:stretch>
            </p:blipFill>
            <p:spPr>
              <a:xfrm>
                <a:off x="2599753" y="2908928"/>
                <a:ext cx="2160000" cy="1240152"/>
              </a:xfrm>
              <a:prstGeom prst="rect">
                <a:avLst/>
              </a:prstGeom>
            </p:spPr>
          </p:pic>
        </p:grpSp>
        <p:sp>
          <p:nvSpPr>
            <p:cNvPr id="23" name="ZoneTexte 22"/>
            <p:cNvSpPr txBox="1"/>
            <p:nvPr/>
          </p:nvSpPr>
          <p:spPr>
            <a:xfrm>
              <a:off x="896336" y="1835532"/>
              <a:ext cx="9393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Penrose</a:t>
              </a:r>
              <a:endParaRPr lang="en-US" dirty="0"/>
            </a:p>
          </p:txBody>
        </p:sp>
      </p:grpSp>
      <p:grpSp>
        <p:nvGrpSpPr>
          <p:cNvPr id="29" name="Groupe 28"/>
          <p:cNvGrpSpPr/>
          <p:nvPr/>
        </p:nvGrpSpPr>
        <p:grpSpPr>
          <a:xfrm>
            <a:off x="4860079" y="1844824"/>
            <a:ext cx="3845156" cy="2232248"/>
            <a:chOff x="4932040" y="1844824"/>
            <a:chExt cx="3845156" cy="2232248"/>
          </a:xfrm>
        </p:grpSpPr>
        <p:grpSp>
          <p:nvGrpSpPr>
            <p:cNvPr id="11" name="Groupe 10"/>
            <p:cNvGrpSpPr/>
            <p:nvPr/>
          </p:nvGrpSpPr>
          <p:grpSpPr>
            <a:xfrm>
              <a:off x="4932040" y="2204864"/>
              <a:ext cx="3845156" cy="1872208"/>
              <a:chOff x="323528" y="1989080"/>
              <a:chExt cx="4436225" cy="2160000"/>
            </a:xfrm>
          </p:grpSpPr>
          <p:pic>
            <p:nvPicPr>
              <p:cNvPr id="12" name="Image 11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2601161" y="1989080"/>
                <a:ext cx="2157183" cy="8617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3" name="Image 12"/>
              <p:cNvPicPr>
                <a:picLocks noChangeAspect="1"/>
              </p:cNvPicPr>
              <p:nvPr/>
            </p:nvPicPr>
            <p:blipFill>
              <a:blip r:link="rId6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link="rId7"/>
              <a:stretch>
                <a:fillRect/>
              </a:stretch>
            </p:blipFill>
            <p:spPr>
              <a:xfrm>
                <a:off x="2599753" y="2918151"/>
                <a:ext cx="2160000" cy="1221706"/>
              </a:xfrm>
              <a:prstGeom prst="rect">
                <a:avLst/>
              </a:prstGeom>
            </p:spPr>
          </p:pic>
        </p:grpSp>
        <p:sp>
          <p:nvSpPr>
            <p:cNvPr id="24" name="ZoneTexte 23"/>
            <p:cNvSpPr txBox="1"/>
            <p:nvPr/>
          </p:nvSpPr>
          <p:spPr>
            <a:xfrm>
              <a:off x="4947782" y="1844824"/>
              <a:ext cx="2144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Recursive Wang Tiles</a:t>
              </a:r>
              <a:endParaRPr lang="en-US" dirty="0"/>
            </a:p>
          </p:txBody>
        </p:sp>
      </p:grpSp>
      <p:grpSp>
        <p:nvGrpSpPr>
          <p:cNvPr id="30" name="Groupe 29"/>
          <p:cNvGrpSpPr/>
          <p:nvPr/>
        </p:nvGrpSpPr>
        <p:grpSpPr>
          <a:xfrm>
            <a:off x="4860032" y="4149080"/>
            <a:ext cx="3843934" cy="2241300"/>
            <a:chOff x="4931993" y="4211796"/>
            <a:chExt cx="3843934" cy="2241300"/>
          </a:xfrm>
        </p:grpSpPr>
        <p:grpSp>
          <p:nvGrpSpPr>
            <p:cNvPr id="19" name="Groupe 18"/>
            <p:cNvGrpSpPr/>
            <p:nvPr/>
          </p:nvGrpSpPr>
          <p:grpSpPr>
            <a:xfrm>
              <a:off x="4931993" y="4580888"/>
              <a:ext cx="3843934" cy="1872208"/>
              <a:chOff x="323528" y="1989080"/>
              <a:chExt cx="4434816" cy="2160000"/>
            </a:xfrm>
          </p:grpSpPr>
          <p:pic>
            <p:nvPicPr>
              <p:cNvPr id="20" name="Image 19"/>
              <p:cNvPicPr>
                <a:picLocks noChangeAspect="1"/>
              </p:cNvPicPr>
              <p:nvPr/>
            </p:nvPicPr>
            <p:blipFill>
              <a:blip r:link="rId8"/>
              <a:stretch>
                <a:fillRect/>
              </a:stretch>
            </p:blipFill>
            <p:spPr>
              <a:xfrm>
                <a:off x="2601161" y="1989642"/>
                <a:ext cx="2157183" cy="86062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21" name="Image 20"/>
              <p:cNvPicPr>
                <a:picLocks noChangeAspect="1"/>
              </p:cNvPicPr>
              <p:nvPr/>
            </p:nvPicPr>
            <p:blipFill>
              <a:blip r:link="rId9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22" name="Image 21"/>
              <p:cNvPicPr>
                <a:picLocks noChangeAspect="1"/>
              </p:cNvPicPr>
              <p:nvPr/>
            </p:nvPicPr>
            <p:blipFill>
              <a:blip r:link="rId10"/>
              <a:stretch>
                <a:fillRect/>
              </a:stretch>
            </p:blipFill>
            <p:spPr>
              <a:xfrm>
                <a:off x="2615817" y="2918151"/>
                <a:ext cx="2127872" cy="1221706"/>
              </a:xfrm>
              <a:prstGeom prst="rect">
                <a:avLst/>
              </a:prstGeom>
            </p:spPr>
          </p:pic>
        </p:grpSp>
        <p:sp>
          <p:nvSpPr>
            <p:cNvPr id="25" name="ZoneTexte 24"/>
            <p:cNvSpPr txBox="1"/>
            <p:nvPr/>
          </p:nvSpPr>
          <p:spPr>
            <a:xfrm>
              <a:off x="5318387" y="4211796"/>
              <a:ext cx="11258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Our result</a:t>
              </a:r>
              <a:endParaRPr lang="en-US" dirty="0"/>
            </a:p>
          </p:txBody>
        </p:sp>
      </p:grpSp>
      <p:grpSp>
        <p:nvGrpSpPr>
          <p:cNvPr id="28" name="Groupe 27"/>
          <p:cNvGrpSpPr/>
          <p:nvPr/>
        </p:nvGrpSpPr>
        <p:grpSpPr>
          <a:xfrm>
            <a:off x="438812" y="4149080"/>
            <a:ext cx="3845154" cy="2241540"/>
            <a:chOff x="395536" y="4211796"/>
            <a:chExt cx="3845154" cy="2241540"/>
          </a:xfrm>
        </p:grpSpPr>
        <p:grpSp>
          <p:nvGrpSpPr>
            <p:cNvPr id="15" name="Groupe 14"/>
            <p:cNvGrpSpPr/>
            <p:nvPr/>
          </p:nvGrpSpPr>
          <p:grpSpPr>
            <a:xfrm>
              <a:off x="395536" y="4581128"/>
              <a:ext cx="3845154" cy="1872208"/>
              <a:chOff x="323528" y="1989080"/>
              <a:chExt cx="4436224" cy="2160000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>
              <a:blip r:link="rId11"/>
              <a:stretch>
                <a:fillRect/>
              </a:stretch>
            </p:blipFill>
            <p:spPr>
              <a:xfrm>
                <a:off x="2599753" y="1989080"/>
                <a:ext cx="2159999" cy="8617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7" name="Image 16"/>
              <p:cNvPicPr>
                <a:picLocks noChangeAspect="1"/>
              </p:cNvPicPr>
              <p:nvPr/>
            </p:nvPicPr>
            <p:blipFill>
              <a:blip r:link="rId12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18" name="Image 17"/>
              <p:cNvPicPr>
                <a:picLocks noChangeAspect="1"/>
              </p:cNvPicPr>
              <p:nvPr/>
            </p:nvPicPr>
            <p:blipFill>
              <a:blip r:link="rId13"/>
              <a:stretch>
                <a:fillRect/>
              </a:stretch>
            </p:blipFill>
            <p:spPr>
              <a:xfrm>
                <a:off x="2599753" y="2908928"/>
                <a:ext cx="2159999" cy="1240152"/>
              </a:xfrm>
              <a:prstGeom prst="rect">
                <a:avLst/>
              </a:prstGeom>
            </p:spPr>
          </p:pic>
        </p:grpSp>
        <p:sp>
          <p:nvSpPr>
            <p:cNvPr id="26" name="ZoneTexte 25"/>
            <p:cNvSpPr txBox="1"/>
            <p:nvPr/>
          </p:nvSpPr>
          <p:spPr>
            <a:xfrm>
              <a:off x="668906" y="4211796"/>
              <a:ext cx="1382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Polyominoes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9636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788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Uniform </a:t>
            </a:r>
            <a:r>
              <a:rPr lang="en-US" sz="2400" b="1" dirty="0" smtClean="0">
                <a:solidFill>
                  <a:srgbClr val="0070C0"/>
                </a:solidFill>
              </a:rPr>
              <a:t>blue-noise</a:t>
            </a:r>
            <a:r>
              <a:rPr lang="en-US" sz="2400" dirty="0" smtClean="0"/>
              <a:t>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29</a:t>
            </a:fld>
            <a:endParaRPr lang="en-US"/>
          </a:p>
        </p:txBody>
      </p:sp>
      <p:grpSp>
        <p:nvGrpSpPr>
          <p:cNvPr id="12" name="Groupe 11"/>
          <p:cNvGrpSpPr/>
          <p:nvPr/>
        </p:nvGrpSpPr>
        <p:grpSpPr>
          <a:xfrm>
            <a:off x="179512" y="2564904"/>
            <a:ext cx="4292209" cy="3384376"/>
            <a:chOff x="495815" y="2564904"/>
            <a:chExt cx="4748952" cy="3744515"/>
          </a:xfrm>
        </p:grpSpPr>
        <p:pic>
          <p:nvPicPr>
            <p:cNvPr id="6" name="Image 5"/>
            <p:cNvPicPr>
              <a:picLocks noChangeAspect="1"/>
            </p:cNvPicPr>
            <p:nvPr/>
          </p:nvPicPr>
          <p:blipFill>
            <a:blip r:link="rId2"/>
            <a:stretch>
              <a:fillRect/>
            </a:stretch>
          </p:blipFill>
          <p:spPr>
            <a:xfrm>
              <a:off x="495815" y="4608744"/>
              <a:ext cx="1700675" cy="1700675"/>
            </a:xfrm>
            <a:prstGeom prst="rect">
              <a:avLst/>
            </a:prstGeom>
          </p:spPr>
        </p:pic>
        <p:pic>
          <p:nvPicPr>
            <p:cNvPr id="7" name="Image 6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495815" y="2564904"/>
              <a:ext cx="4748952" cy="189462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1" name="Image 10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2292439" y="4607514"/>
              <a:ext cx="2952328" cy="1695062"/>
            </a:xfrm>
            <a:prstGeom prst="rect">
              <a:avLst/>
            </a:prstGeom>
          </p:spPr>
        </p:pic>
      </p:grpSp>
      <p:grpSp>
        <p:nvGrpSpPr>
          <p:cNvPr id="13" name="Groupe 12"/>
          <p:cNvGrpSpPr/>
          <p:nvPr/>
        </p:nvGrpSpPr>
        <p:grpSpPr>
          <a:xfrm>
            <a:off x="4672279" y="2564904"/>
            <a:ext cx="4292209" cy="3384376"/>
            <a:chOff x="495815" y="2564904"/>
            <a:chExt cx="4748952" cy="3744515"/>
          </a:xfrm>
        </p:grpSpPr>
        <p:pic>
          <p:nvPicPr>
            <p:cNvPr id="14" name="Image 1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495815" y="4608744"/>
              <a:ext cx="1700675" cy="1700675"/>
            </a:xfrm>
            <a:prstGeom prst="rect">
              <a:avLst/>
            </a:prstGeom>
          </p:spPr>
        </p:pic>
        <p:pic>
          <p:nvPicPr>
            <p:cNvPr id="15" name="Image 14"/>
            <p:cNvPicPr>
              <a:picLocks noChangeAspect="1"/>
            </p:cNvPicPr>
            <p:nvPr/>
          </p:nvPicPr>
          <p:blipFill>
            <a:blip r:link="rId6"/>
            <a:stretch>
              <a:fillRect/>
            </a:stretch>
          </p:blipFill>
          <p:spPr>
            <a:xfrm>
              <a:off x="495815" y="2564904"/>
              <a:ext cx="4748952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6" name="Image 15"/>
            <p:cNvPicPr>
              <a:picLocks noChangeAspect="1"/>
            </p:cNvPicPr>
            <p:nvPr/>
          </p:nvPicPr>
          <p:blipFill>
            <a:blip r:link="rId7"/>
            <a:stretch>
              <a:fillRect/>
            </a:stretch>
          </p:blipFill>
          <p:spPr>
            <a:xfrm>
              <a:off x="2292440" y="4607512"/>
              <a:ext cx="2952326" cy="1695062"/>
            </a:xfrm>
            <a:prstGeom prst="rect">
              <a:avLst/>
            </a:prstGeom>
          </p:spPr>
        </p:pic>
      </p:grpSp>
      <p:sp>
        <p:nvSpPr>
          <p:cNvPr id="17" name="ZoneTexte 16"/>
          <p:cNvSpPr txBox="1"/>
          <p:nvPr/>
        </p:nvSpPr>
        <p:spPr>
          <a:xfrm>
            <a:off x="1068348" y="2132856"/>
            <a:ext cx="2514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BNOT </a:t>
            </a:r>
            <a:r>
              <a:rPr lang="fr-FR" sz="1600" dirty="0" smtClean="0">
                <a:solidFill>
                  <a:srgbClr val="009900"/>
                </a:solidFill>
              </a:rPr>
              <a:t>[De Goes et al. 2012]</a:t>
            </a:r>
            <a:endParaRPr lang="en-US" sz="1600" dirty="0">
              <a:solidFill>
                <a:srgbClr val="009900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6255472" y="2132856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Our </a:t>
            </a:r>
            <a:r>
              <a:rPr lang="fr-FR" dirty="0" err="1" smtClean="0"/>
              <a:t>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43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Why it is essential?</a:t>
            </a:r>
            <a:endParaRPr lang="en-US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6766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smtClean="0"/>
              <a:t>Two main issues</a:t>
            </a:r>
            <a:r>
              <a:rPr lang="en-US" sz="2400" smtClean="0">
                <a:solidFill>
                  <a:srgbClr val="0070C0"/>
                </a:solidFill>
              </a:rPr>
              <a:t> </a:t>
            </a:r>
            <a:r>
              <a:rPr lang="en-US" sz="2400" smtClean="0"/>
              <a:t>when sampling a function</a:t>
            </a:r>
            <a:endParaRPr lang="en-US" sz="2400" dirty="0" smtClean="0"/>
          </a:p>
        </p:txBody>
      </p:sp>
      <p:grpSp>
        <p:nvGrpSpPr>
          <p:cNvPr id="10" name="Groupe 9"/>
          <p:cNvGrpSpPr/>
          <p:nvPr/>
        </p:nvGrpSpPr>
        <p:grpSpPr>
          <a:xfrm>
            <a:off x="540505" y="2348880"/>
            <a:ext cx="8212566" cy="3349129"/>
            <a:chOff x="540505" y="2289066"/>
            <a:chExt cx="8212566" cy="3349129"/>
          </a:xfrm>
        </p:grpSpPr>
        <p:grpSp>
          <p:nvGrpSpPr>
            <p:cNvPr id="14" name="Groupe 13"/>
            <p:cNvGrpSpPr/>
            <p:nvPr/>
          </p:nvGrpSpPr>
          <p:grpSpPr>
            <a:xfrm>
              <a:off x="540505" y="2289066"/>
              <a:ext cx="2374368" cy="3340092"/>
              <a:chOff x="504501" y="2834249"/>
              <a:chExt cx="2374368" cy="3340092"/>
            </a:xfrm>
          </p:grpSpPr>
          <p:pic>
            <p:nvPicPr>
              <p:cNvPr id="2" name="Image 1"/>
              <p:cNvPicPr>
                <a:picLocks noChangeAspect="1"/>
              </p:cNvPicPr>
              <p:nvPr/>
            </p:nvPicPr>
            <p:blipFill>
              <a:blip r:link="rId3"/>
              <a:stretch>
                <a:fillRect/>
              </a:stretch>
            </p:blipFill>
            <p:spPr>
              <a:xfrm>
                <a:off x="624904" y="3582053"/>
                <a:ext cx="2133552" cy="259228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1" name="ZoneTexte 10"/>
              <p:cNvSpPr txBox="1"/>
              <p:nvPr/>
            </p:nvSpPr>
            <p:spPr>
              <a:xfrm>
                <a:off x="504501" y="2834249"/>
                <a:ext cx="2374368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Noise</a:t>
                </a:r>
                <a:r>
                  <a:rPr lang="fr-FR" sz="2000" dirty="0"/>
                  <a:t/>
                </a:r>
                <a:br>
                  <a:rPr lang="fr-FR" sz="2000" dirty="0"/>
                </a:br>
                <a:r>
                  <a:rPr lang="fr-FR" sz="2000" dirty="0" smtClean="0"/>
                  <a:t>not </a:t>
                </a:r>
                <a:r>
                  <a:rPr lang="fr-FR" sz="2000" dirty="0" err="1" smtClean="0"/>
                  <a:t>enough</a:t>
                </a:r>
                <a:r>
                  <a:rPr lang="fr-FR" sz="2000" dirty="0" smtClean="0"/>
                  <a:t> </a:t>
                </a:r>
                <a:r>
                  <a:rPr lang="fr-FR" sz="2000" dirty="0" err="1" smtClean="0"/>
                  <a:t>samples</a:t>
                </a:r>
                <a:endParaRPr lang="en-US" sz="2000" dirty="0"/>
              </a:p>
            </p:txBody>
          </p:sp>
        </p:grpSp>
        <p:grpSp>
          <p:nvGrpSpPr>
            <p:cNvPr id="15" name="Groupe 14"/>
            <p:cNvGrpSpPr/>
            <p:nvPr/>
          </p:nvGrpSpPr>
          <p:grpSpPr>
            <a:xfrm>
              <a:off x="3496187" y="2564904"/>
              <a:ext cx="2133552" cy="3064254"/>
              <a:chOff x="3460183" y="3110087"/>
              <a:chExt cx="2133552" cy="3064254"/>
            </a:xfrm>
          </p:grpSpPr>
          <p:pic>
            <p:nvPicPr>
              <p:cNvPr id="9" name="Image 8"/>
              <p:cNvPicPr>
                <a:picLocks noChangeAspect="1"/>
              </p:cNvPicPr>
              <p:nvPr/>
            </p:nvPicPr>
            <p:blipFill>
              <a:blip r:link="rId4"/>
              <a:stretch>
                <a:fillRect/>
              </a:stretch>
            </p:blipFill>
            <p:spPr>
              <a:xfrm>
                <a:off x="3460183" y="3582053"/>
                <a:ext cx="2133552" cy="259228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2" name="ZoneTexte 11"/>
              <p:cNvSpPr txBox="1"/>
              <p:nvPr/>
            </p:nvSpPr>
            <p:spPr>
              <a:xfrm>
                <a:off x="3963568" y="3110087"/>
                <a:ext cx="123251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Reference</a:t>
                </a:r>
                <a:endParaRPr lang="en-US" sz="2000" dirty="0"/>
              </a:p>
            </p:txBody>
          </p:sp>
        </p:grpSp>
        <p:grpSp>
          <p:nvGrpSpPr>
            <p:cNvPr id="16" name="Groupe 15"/>
            <p:cNvGrpSpPr/>
            <p:nvPr/>
          </p:nvGrpSpPr>
          <p:grpSpPr>
            <a:xfrm>
              <a:off x="6144857" y="2289066"/>
              <a:ext cx="2608214" cy="3349129"/>
              <a:chOff x="6108853" y="2834249"/>
              <a:chExt cx="2608214" cy="3349129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6301027" y="3573016"/>
                <a:ext cx="2140496" cy="261036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3" name="ZoneTexte 12"/>
              <p:cNvSpPr txBox="1"/>
              <p:nvPr/>
            </p:nvSpPr>
            <p:spPr>
              <a:xfrm>
                <a:off x="6108853" y="2834249"/>
                <a:ext cx="2608214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Aliasing</a:t>
                </a:r>
                <a:r>
                  <a:rPr lang="fr-FR" sz="2000" dirty="0" smtClean="0"/>
                  <a:t/>
                </a:r>
                <a:br>
                  <a:rPr lang="fr-FR" sz="2000" dirty="0" smtClean="0"/>
                </a:br>
                <a:r>
                  <a:rPr lang="fr-FR" sz="2000" dirty="0" err="1" smtClean="0"/>
                  <a:t>regularities</a:t>
                </a:r>
                <a:r>
                  <a:rPr lang="fr-FR" sz="2000" dirty="0" smtClean="0"/>
                  <a:t> in </a:t>
                </a:r>
                <a:r>
                  <a:rPr lang="fr-FR" sz="2000" dirty="0" err="1" smtClean="0"/>
                  <a:t>sampling</a:t>
                </a:r>
                <a:endParaRPr lang="en-US" sz="2000" dirty="0"/>
              </a:p>
            </p:txBody>
          </p:sp>
        </p:grpSp>
      </p:grpSp>
      <p:sp>
        <p:nvSpPr>
          <p:cNvPr id="17" name="Espace réservé de la date 1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9" name="Espace réservé du numéro de diapositive 1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21" name="Groupe 20"/>
          <p:cNvGrpSpPr/>
          <p:nvPr/>
        </p:nvGrpSpPr>
        <p:grpSpPr>
          <a:xfrm>
            <a:off x="4857765" y="4761905"/>
            <a:ext cx="1080000" cy="1614396"/>
            <a:chOff x="4857765" y="4761905"/>
            <a:chExt cx="1080000" cy="1614396"/>
          </a:xfrm>
        </p:grpSpPr>
        <p:cxnSp>
          <p:nvCxnSpPr>
            <p:cNvPr id="8" name="Connecteur droit 7"/>
            <p:cNvCxnSpPr/>
            <p:nvPr/>
          </p:nvCxnSpPr>
          <p:spPr>
            <a:xfrm>
              <a:off x="5215827" y="5119564"/>
              <a:ext cx="64860" cy="288032"/>
            </a:xfrm>
            <a:prstGeom prst="line">
              <a:avLst/>
            </a:prstGeom>
            <a:ln w="508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Image 17"/>
            <p:cNvPicPr>
              <a:picLocks noChangeAspect="1"/>
            </p:cNvPicPr>
            <p:nvPr/>
          </p:nvPicPr>
          <p:blipFill rotWithShape="1">
            <a:blip r:link="rId4"/>
            <a:srcRect l="63682" t="64767" r="23678" b="25227"/>
            <a:stretch/>
          </p:blipFill>
          <p:spPr>
            <a:xfrm>
              <a:off x="4857765" y="5296301"/>
              <a:ext cx="1080000" cy="1080000"/>
            </a:xfrm>
            <a:prstGeom prst="ellipse">
              <a:avLst/>
            </a:prstGeom>
            <a:ln w="50800" cap="rnd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</p:spPr>
        </p:pic>
        <p:sp>
          <p:nvSpPr>
            <p:cNvPr id="6" name="Ellipse 5"/>
            <p:cNvSpPr/>
            <p:nvPr/>
          </p:nvSpPr>
          <p:spPr>
            <a:xfrm>
              <a:off x="4970371" y="4761905"/>
              <a:ext cx="393717" cy="360040"/>
            </a:xfrm>
            <a:prstGeom prst="ellipse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83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7744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Uniform </a:t>
            </a:r>
            <a:r>
              <a:rPr lang="en-US" sz="2400" b="1" dirty="0" smtClean="0">
                <a:solidFill>
                  <a:srgbClr val="0070C0"/>
                </a:solidFill>
              </a:rPr>
              <a:t>step noise</a:t>
            </a:r>
            <a:r>
              <a:rPr lang="en-US" sz="2400" dirty="0" smtClean="0"/>
              <a:t>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30</a:t>
            </a:fld>
            <a:endParaRPr lang="en-US"/>
          </a:p>
        </p:txBody>
      </p:sp>
      <p:grpSp>
        <p:nvGrpSpPr>
          <p:cNvPr id="12" name="Groupe 11"/>
          <p:cNvGrpSpPr/>
          <p:nvPr/>
        </p:nvGrpSpPr>
        <p:grpSpPr>
          <a:xfrm>
            <a:off x="179512" y="2564904"/>
            <a:ext cx="4292209" cy="3410429"/>
            <a:chOff x="495815" y="2564904"/>
            <a:chExt cx="4748952" cy="3773340"/>
          </a:xfrm>
        </p:grpSpPr>
        <p:pic>
          <p:nvPicPr>
            <p:cNvPr id="6" name="Image 5"/>
            <p:cNvPicPr>
              <a:picLocks noChangeAspect="1"/>
            </p:cNvPicPr>
            <p:nvPr/>
          </p:nvPicPr>
          <p:blipFill>
            <a:blip r:link="rId2"/>
            <a:stretch>
              <a:fillRect/>
            </a:stretch>
          </p:blipFill>
          <p:spPr>
            <a:xfrm>
              <a:off x="495815" y="4637569"/>
              <a:ext cx="1700675" cy="1700675"/>
            </a:xfrm>
            <a:prstGeom prst="rect">
              <a:avLst/>
            </a:prstGeom>
          </p:spPr>
        </p:pic>
        <p:pic>
          <p:nvPicPr>
            <p:cNvPr id="7" name="Image 6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495815" y="2564904"/>
              <a:ext cx="4748952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1" name="Image 10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2295691" y="4636338"/>
              <a:ext cx="2945823" cy="169506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" name="Groupe 12"/>
          <p:cNvGrpSpPr/>
          <p:nvPr/>
        </p:nvGrpSpPr>
        <p:grpSpPr>
          <a:xfrm>
            <a:off x="4672279" y="2564904"/>
            <a:ext cx="4292208" cy="3410429"/>
            <a:chOff x="495815" y="2564904"/>
            <a:chExt cx="4748951" cy="3773340"/>
          </a:xfrm>
        </p:grpSpPr>
        <p:pic>
          <p:nvPicPr>
            <p:cNvPr id="14" name="Image 1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495815" y="4637569"/>
              <a:ext cx="1700675" cy="1700675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" name="Image 14"/>
            <p:cNvPicPr>
              <a:picLocks noChangeAspect="1"/>
            </p:cNvPicPr>
            <p:nvPr/>
          </p:nvPicPr>
          <p:blipFill>
            <a:blip r:link="rId6"/>
            <a:stretch>
              <a:fillRect/>
            </a:stretch>
          </p:blipFill>
          <p:spPr>
            <a:xfrm>
              <a:off x="495816" y="2564904"/>
              <a:ext cx="4748950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6" name="Image 15"/>
            <p:cNvPicPr>
              <a:picLocks noChangeAspect="1"/>
            </p:cNvPicPr>
            <p:nvPr/>
          </p:nvPicPr>
          <p:blipFill>
            <a:blip r:link="rId7"/>
            <a:stretch>
              <a:fillRect/>
            </a:stretch>
          </p:blipFill>
          <p:spPr>
            <a:xfrm>
              <a:off x="2292440" y="4636338"/>
              <a:ext cx="2952326" cy="169506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" name="ZoneTexte 16"/>
          <p:cNvSpPr txBox="1"/>
          <p:nvPr/>
        </p:nvSpPr>
        <p:spPr>
          <a:xfrm>
            <a:off x="1068348" y="2132856"/>
            <a:ext cx="2660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Step</a:t>
            </a:r>
            <a:r>
              <a:rPr lang="fr-FR" dirty="0" smtClean="0"/>
              <a:t> </a:t>
            </a:r>
            <a:r>
              <a:rPr lang="fr-FR" dirty="0" err="1" smtClean="0"/>
              <a:t>using</a:t>
            </a:r>
            <a:r>
              <a:rPr lang="fr-FR" dirty="0" smtClean="0"/>
              <a:t> </a:t>
            </a:r>
            <a:r>
              <a:rPr lang="fr-FR" sz="1600" dirty="0" smtClean="0">
                <a:solidFill>
                  <a:srgbClr val="009900"/>
                </a:solidFill>
              </a:rPr>
              <a:t>[</a:t>
            </a:r>
            <a:r>
              <a:rPr lang="fr-FR" sz="1600" dirty="0" err="1" smtClean="0">
                <a:solidFill>
                  <a:srgbClr val="009900"/>
                </a:solidFill>
              </a:rPr>
              <a:t>Heck</a:t>
            </a:r>
            <a:r>
              <a:rPr lang="fr-FR" sz="1600" dirty="0" smtClean="0">
                <a:solidFill>
                  <a:srgbClr val="009900"/>
                </a:solidFill>
              </a:rPr>
              <a:t> et al. 2013]</a:t>
            </a:r>
            <a:endParaRPr lang="en-US" sz="1600" dirty="0">
              <a:solidFill>
                <a:srgbClr val="009900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6255472" y="2132856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Our </a:t>
            </a:r>
            <a:r>
              <a:rPr lang="fr-FR" dirty="0" err="1" smtClean="0"/>
              <a:t>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20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4171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Examplar</a:t>
            </a:r>
            <a:r>
              <a:rPr lang="en-US" sz="2400" dirty="0" smtClean="0"/>
              <a:t> based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495815" y="2276872"/>
            <a:ext cx="1944216" cy="194421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4261798" y="4452898"/>
            <a:ext cx="4292207" cy="171240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link="rId4"/>
          <a:stretch>
            <a:fillRect/>
          </a:stretch>
        </p:blipFill>
        <p:spPr>
          <a:xfrm>
            <a:off x="495815" y="4452898"/>
            <a:ext cx="2982535" cy="1712406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link="rId5"/>
          <a:stretch>
            <a:fillRect/>
          </a:stretch>
        </p:blipFill>
        <p:spPr>
          <a:xfrm>
            <a:off x="3860159" y="1673345"/>
            <a:ext cx="5095486" cy="254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16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71095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smtClean="0">
                <a:solidFill>
                  <a:srgbClr val="0070C0"/>
                </a:solidFill>
              </a:rPr>
              <a:t>Time</a:t>
            </a:r>
            <a:r>
              <a:rPr lang="fr-FR" sz="2400" dirty="0" smtClean="0"/>
              <a:t> in seconds to </a:t>
            </a:r>
            <a:r>
              <a:rPr lang="fr-FR" sz="2400" dirty="0" err="1" smtClean="0"/>
              <a:t>generate</a:t>
            </a:r>
            <a:r>
              <a:rPr lang="fr-FR" sz="2400" dirty="0" smtClean="0"/>
              <a:t> a distribution of N </a:t>
            </a:r>
            <a:r>
              <a:rPr lang="fr-FR" sz="2400" dirty="0" err="1" smtClean="0"/>
              <a:t>samples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32</a:t>
            </a:fld>
            <a:endParaRPr lang="en-US"/>
          </a:p>
        </p:txBody>
      </p:sp>
      <p:graphicFrame>
        <p:nvGraphicFramePr>
          <p:cNvPr id="9" name="Tableau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8726718"/>
              </p:ext>
            </p:extLst>
          </p:nvPr>
        </p:nvGraphicFramePr>
        <p:xfrm>
          <a:off x="900000" y="2050560"/>
          <a:ext cx="7344000" cy="4114744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160000"/>
                <a:gridCol w="1296000"/>
                <a:gridCol w="1296000"/>
                <a:gridCol w="1296000"/>
                <a:gridCol w="1296000"/>
              </a:tblGrid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Methods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10k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50k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1M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10M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CCVT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157.000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4880.000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BNOT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6.000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65.000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10738.000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General Noise (GPU)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10.110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13.91</a:t>
                      </a:r>
                      <a:r>
                        <a:rPr lang="fr-FR" baseline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147.500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>
                          <a:solidFill>
                            <a:schemeClr val="tx1"/>
                          </a:solidFill>
                        </a:rPr>
                        <a:t>Penrose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0.730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4.550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11.800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80.400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Wang </a:t>
                      </a:r>
                      <a:r>
                        <a:rPr lang="fr-FR" dirty="0" err="1" smtClean="0">
                          <a:solidFill>
                            <a:schemeClr val="tx1"/>
                          </a:solidFill>
                        </a:rPr>
                        <a:t>Tiles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0.004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0.018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0.345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3.420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>
                          <a:solidFill>
                            <a:schemeClr val="tx1"/>
                          </a:solidFill>
                        </a:rPr>
                        <a:t>Polyominoes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0.053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0.254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18.900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19.600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Ours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0.016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0.067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0.989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9.280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700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/>
          </a:p>
        </p:txBody>
      </p:sp>
      <p:sp>
        <p:nvSpPr>
          <p:cNvPr id="8" name="ZoneTexte 7"/>
          <p:cNvSpPr txBox="1"/>
          <p:nvPr/>
        </p:nvSpPr>
        <p:spPr>
          <a:xfrm>
            <a:off x="495815" y="1383159"/>
            <a:ext cx="38672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Adaptive</a:t>
            </a:r>
            <a:r>
              <a:rPr lang="en-US" sz="2400" dirty="0" smtClean="0">
                <a:solidFill>
                  <a:srgbClr val="0070C0"/>
                </a:solidFill>
              </a:rPr>
              <a:t> </a:t>
            </a:r>
            <a:r>
              <a:rPr lang="en-US" sz="2400" dirty="0" smtClean="0"/>
              <a:t>blue-noise sampling</a:t>
            </a:r>
            <a:endParaRPr lang="en-US" sz="240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33</a:t>
            </a:fld>
            <a:endParaRPr lang="en-US"/>
          </a:p>
        </p:txBody>
      </p:sp>
      <p:pic>
        <p:nvPicPr>
          <p:cNvPr id="6" name="result_adaptative.as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4"/>
          <a:srcRect l="15776" t="10226" r="15774" b="3239"/>
          <a:stretch/>
        </p:blipFill>
        <p:spPr>
          <a:xfrm>
            <a:off x="1442434" y="1858348"/>
            <a:ext cx="6259132" cy="4450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40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Overall pipeline</a:t>
            </a:r>
            <a:endParaRPr lang="en-US" dirty="0"/>
          </a:p>
        </p:txBody>
      </p:sp>
      <p:pic>
        <p:nvPicPr>
          <p:cNvPr id="2" name="Espace réservé du contenu 1"/>
          <p:cNvPicPr>
            <a:picLocks noGrp="1" noChangeAspect="1"/>
          </p:cNvPicPr>
          <p:nvPr>
            <p:ph idx="1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0" y="2560638"/>
            <a:ext cx="8709260" cy="2020490"/>
          </a:xfrm>
          <a:noFill/>
          <a:ln>
            <a:noFill/>
          </a:ln>
          <a:effectLst/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03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Contributions</a:t>
            </a:r>
            <a:endParaRPr lang="en-US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link="rId2"/>
          <a:stretch>
            <a:fillRect/>
          </a:stretch>
        </p:blipFill>
        <p:spPr>
          <a:xfrm>
            <a:off x="755576" y="1988840"/>
            <a:ext cx="3253511" cy="3417243"/>
          </a:xfrm>
        </p:spPr>
      </p:pic>
      <p:sp>
        <p:nvSpPr>
          <p:cNvPr id="8" name="ZoneTexte 7"/>
          <p:cNvSpPr txBox="1"/>
          <p:nvPr/>
        </p:nvSpPr>
        <p:spPr>
          <a:xfrm>
            <a:off x="4499992" y="1988840"/>
            <a:ext cx="388843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Novel Tiling System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Centroid Spectrum Free of Spurious Peaks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Hierarchical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Non-periodic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r>
              <a:rPr lang="en-US" sz="2400" dirty="0" smtClean="0"/>
              <a:t>A Novel Sampling System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Spectral Control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Adaptive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Fast ( &gt; 1M points /sec. /core )</a:t>
            </a:r>
            <a:endParaRPr lang="en-US" sz="2000" dirty="0"/>
          </a:p>
        </p:txBody>
      </p:sp>
      <p:sp>
        <p:nvSpPr>
          <p:cNvPr id="3" name="ZoneTexte 2"/>
          <p:cNvSpPr txBox="1"/>
          <p:nvPr/>
        </p:nvSpPr>
        <p:spPr>
          <a:xfrm>
            <a:off x="1394239" y="5805264"/>
            <a:ext cx="6355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Paper, supp. material and source code:  </a:t>
            </a:r>
            <a:r>
              <a:rPr lang="en-US" dirty="0" smtClean="0">
                <a:hlinkClick r:id="rId3"/>
              </a:rPr>
              <a:t>http://liris.cnrs.fr/polyhex</a:t>
            </a:r>
            <a:endParaRPr lang="en-US" dirty="0" smtClean="0"/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0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</a:t>
            </a:r>
            <a:endParaRPr lang="en-US" dirty="0"/>
          </a:p>
        </p:txBody>
      </p:sp>
      <p:sp>
        <p:nvSpPr>
          <p:cNvPr id="11" name="ZoneTexte 10"/>
          <p:cNvSpPr txBox="1"/>
          <p:nvPr/>
        </p:nvSpPr>
        <p:spPr>
          <a:xfrm>
            <a:off x="683569" y="1827981"/>
            <a:ext cx="43924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Regular</a:t>
            </a:r>
            <a:r>
              <a:rPr lang="en-US" sz="2400" dirty="0" smtClean="0"/>
              <a:t> sampling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Uniform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70C0"/>
                </a:solidFill>
              </a:rPr>
              <a:t>Aliasing</a:t>
            </a:r>
            <a:r>
              <a:rPr lang="en-US" sz="2000" dirty="0" smtClean="0"/>
              <a:t>  when sampling frequency is under </a:t>
            </a:r>
            <a:r>
              <a:rPr lang="en-US" sz="2000" dirty="0" err="1" smtClean="0"/>
              <a:t>Nyquist</a:t>
            </a:r>
            <a:r>
              <a:rPr lang="en-US" sz="2000" dirty="0" smtClean="0"/>
              <a:t> frequency</a:t>
            </a:r>
            <a:endParaRPr lang="en-US" sz="2000" dirty="0"/>
          </a:p>
        </p:txBody>
      </p:sp>
      <p:grpSp>
        <p:nvGrpSpPr>
          <p:cNvPr id="9" name="Groupe 8"/>
          <p:cNvGrpSpPr/>
          <p:nvPr/>
        </p:nvGrpSpPr>
        <p:grpSpPr>
          <a:xfrm>
            <a:off x="5364088" y="1340928"/>
            <a:ext cx="2880160" cy="2376264"/>
            <a:chOff x="5076056" y="1268760"/>
            <a:chExt cx="2880160" cy="237626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056" y="1268760"/>
              <a:ext cx="2160000" cy="2160000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6516216" y="2205024"/>
              <a:ext cx="1440000" cy="1440000"/>
            </a:xfrm>
            <a:prstGeom prst="rect">
              <a:avLst/>
            </a:prstGeom>
          </p:spPr>
        </p:pic>
      </p:grp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ZoneTexte 5"/>
          <p:cNvSpPr txBox="1"/>
          <p:nvPr/>
        </p:nvSpPr>
        <p:spPr>
          <a:xfrm>
            <a:off x="5580112" y="3512041"/>
            <a:ext cx="921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Distribution</a:t>
            </a:r>
            <a:endParaRPr lang="en-US" sz="1200" dirty="0"/>
          </a:p>
        </p:txBody>
      </p:sp>
      <p:sp>
        <p:nvSpPr>
          <p:cNvPr id="16" name="ZoneTexte 15"/>
          <p:cNvSpPr txBox="1"/>
          <p:nvPr/>
        </p:nvSpPr>
        <p:spPr>
          <a:xfrm rot="5400000">
            <a:off x="7759247" y="2858693"/>
            <a:ext cx="1269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Fourier Spectrum</a:t>
            </a:r>
            <a:endParaRPr lang="en-US" sz="1200" dirty="0"/>
          </a:p>
        </p:txBody>
      </p:sp>
      <p:grpSp>
        <p:nvGrpSpPr>
          <p:cNvPr id="5" name="Groupe 4"/>
          <p:cNvGrpSpPr/>
          <p:nvPr/>
        </p:nvGrpSpPr>
        <p:grpSpPr>
          <a:xfrm>
            <a:off x="683568" y="3872877"/>
            <a:ext cx="7848871" cy="2436443"/>
            <a:chOff x="683568" y="3872877"/>
            <a:chExt cx="7848871" cy="2436443"/>
          </a:xfrm>
        </p:grpSpPr>
        <p:grpSp>
          <p:nvGrpSpPr>
            <p:cNvPr id="3" name="Groupe 2"/>
            <p:cNvGrpSpPr/>
            <p:nvPr/>
          </p:nvGrpSpPr>
          <p:grpSpPr>
            <a:xfrm>
              <a:off x="683568" y="3872877"/>
              <a:ext cx="7560520" cy="2364435"/>
              <a:chOff x="683568" y="3872877"/>
              <a:chExt cx="7560520" cy="2364435"/>
            </a:xfrm>
          </p:grpSpPr>
          <p:sp>
            <p:nvSpPr>
              <p:cNvPr id="13" name="ZoneTexte 12"/>
              <p:cNvSpPr txBox="1"/>
              <p:nvPr/>
            </p:nvSpPr>
            <p:spPr>
              <a:xfrm>
                <a:off x="683568" y="4149080"/>
                <a:ext cx="3662990" cy="13849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sz="2400" b="1" dirty="0" err="1" smtClean="0">
                    <a:solidFill>
                      <a:srgbClr val="0070C0"/>
                    </a:solidFill>
                  </a:rPr>
                  <a:t>Random</a:t>
                </a:r>
                <a:r>
                  <a:rPr lang="fr-FR" sz="2400" dirty="0"/>
                  <a:t> </a:t>
                </a:r>
                <a:r>
                  <a:rPr lang="fr-FR" sz="2400" dirty="0" err="1" smtClean="0"/>
                  <a:t>sampling</a:t>
                </a:r>
                <a:endParaRPr lang="en-US" sz="2400" dirty="0" smtClean="0"/>
              </a:p>
              <a:p>
                <a:pPr marL="342900" indent="-342900">
                  <a:buClr>
                    <a:schemeClr val="tx1"/>
                  </a:buClr>
                  <a:buFont typeface="Arial" panose="020B0604020202020204" pitchFamily="34" charset="0"/>
                  <a:buChar char="•"/>
                </a:pPr>
                <a:r>
                  <a:rPr lang="en-US" sz="2000" b="1" dirty="0" smtClean="0">
                    <a:solidFill>
                      <a:srgbClr val="0070C0"/>
                    </a:solidFill>
                  </a:rPr>
                  <a:t>No regularity</a:t>
                </a:r>
              </a:p>
              <a:p>
                <a:pPr marL="342900" indent="-342900">
                  <a:buClr>
                    <a:schemeClr val="tx1"/>
                  </a:buClr>
                  <a:buFont typeface="Arial" panose="020B0604020202020204" pitchFamily="34" charset="0"/>
                  <a:buChar char="•"/>
                </a:pPr>
                <a:r>
                  <a:rPr lang="en-US" sz="2000" dirty="0" smtClean="0"/>
                  <a:t>All frequency equally sampled</a:t>
                </a:r>
              </a:p>
              <a:p>
                <a:pPr marL="342900" indent="-342900">
                  <a:buClr>
                    <a:schemeClr val="tx1"/>
                  </a:buClr>
                  <a:buFont typeface="Arial" panose="020B0604020202020204" pitchFamily="34" charset="0"/>
                  <a:buChar char="•"/>
                </a:pPr>
                <a:r>
                  <a:rPr lang="fr-FR" sz="2000" dirty="0" err="1" smtClean="0"/>
                  <a:t>Holes</a:t>
                </a:r>
                <a:r>
                  <a:rPr lang="fr-FR" sz="2000" dirty="0" smtClean="0"/>
                  <a:t> and </a:t>
                </a:r>
                <a:r>
                  <a:rPr lang="fr-FR" sz="2000" dirty="0" err="1" smtClean="0"/>
                  <a:t>Heaps</a:t>
                </a:r>
                <a:endParaRPr lang="en-US" sz="2000" dirty="0" smtClean="0"/>
              </a:p>
            </p:txBody>
          </p:sp>
          <p:grpSp>
            <p:nvGrpSpPr>
              <p:cNvPr id="10" name="Groupe 9"/>
              <p:cNvGrpSpPr/>
              <p:nvPr/>
            </p:nvGrpSpPr>
            <p:grpSpPr>
              <a:xfrm>
                <a:off x="5364088" y="3872877"/>
                <a:ext cx="2880000" cy="2364435"/>
                <a:chOff x="5076056" y="3800709"/>
                <a:chExt cx="2880000" cy="2364435"/>
              </a:xfrm>
            </p:grpSpPr>
            <p:pic>
              <p:nvPicPr>
                <p:cNvPr id="14" name="Image 13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076056" y="3800709"/>
                  <a:ext cx="2160000" cy="2160000"/>
                </a:xfrm>
                <a:prstGeom prst="rect">
                  <a:avLst/>
                </a:prstGeom>
                <a:ln w="9525">
                  <a:solidFill>
                    <a:schemeClr val="tx1"/>
                  </a:solidFill>
                </a:ln>
              </p:spPr>
            </p:pic>
            <p:pic>
              <p:nvPicPr>
                <p:cNvPr id="8" name="Image 7"/>
                <p:cNvPicPr>
                  <a:picLocks noChangeAspect="1"/>
                </p:cNvPicPr>
                <p:nvPr/>
              </p:nvPicPr>
              <p:blipFill>
                <a:blip r:link="rId6"/>
                <a:stretch>
                  <a:fillRect/>
                </a:stretch>
              </p:blipFill>
              <p:spPr>
                <a:xfrm>
                  <a:off x="6516056" y="4725144"/>
                  <a:ext cx="1440000" cy="1440000"/>
                </a:xfrm>
                <a:prstGeom prst="rect">
                  <a:avLst/>
                </a:prstGeom>
              </p:spPr>
            </p:pic>
          </p:grpSp>
        </p:grpSp>
        <p:sp>
          <p:nvSpPr>
            <p:cNvPr id="20" name="ZoneTexte 19"/>
            <p:cNvSpPr txBox="1"/>
            <p:nvPr/>
          </p:nvSpPr>
          <p:spPr>
            <a:xfrm>
              <a:off x="5580112" y="6032321"/>
              <a:ext cx="9219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dirty="0" smtClean="0"/>
                <a:t>Distribution</a:t>
              </a:r>
              <a:endParaRPr lang="en-US" sz="1200" dirty="0"/>
            </a:p>
          </p:txBody>
        </p:sp>
        <p:sp>
          <p:nvSpPr>
            <p:cNvPr id="21" name="ZoneTexte 20"/>
            <p:cNvSpPr txBox="1"/>
            <p:nvPr/>
          </p:nvSpPr>
          <p:spPr>
            <a:xfrm rot="5400000">
              <a:off x="7759247" y="5378973"/>
              <a:ext cx="12693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dirty="0" smtClean="0"/>
                <a:t>Fourier Spectrum</a:t>
              </a:r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38431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Advanced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808237"/>
            <a:ext cx="44644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Poisson Disk </a:t>
            </a:r>
            <a:r>
              <a:rPr lang="en-US" sz="2400" dirty="0" smtClean="0"/>
              <a:t>Methods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Stochastic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70C0"/>
                </a:solidFill>
              </a:rPr>
              <a:t>Force uniformity </a:t>
            </a:r>
            <a:r>
              <a:rPr lang="en-US" sz="2000" dirty="0" smtClean="0"/>
              <a:t>with exclusion disk</a:t>
            </a:r>
          </a:p>
          <a:p>
            <a:pPr algn="r"/>
            <a:r>
              <a:rPr lang="en-US" sz="1600" dirty="0">
                <a:solidFill>
                  <a:srgbClr val="009900"/>
                </a:solidFill>
              </a:rPr>
              <a:t>[Cook 1986</a:t>
            </a:r>
            <a:r>
              <a:rPr lang="fr-FR" sz="1600" dirty="0">
                <a:solidFill>
                  <a:srgbClr val="009900"/>
                </a:solidFill>
              </a:rPr>
              <a:t>][</a:t>
            </a:r>
            <a:r>
              <a:rPr lang="fr-FR" sz="1600" dirty="0" err="1">
                <a:solidFill>
                  <a:srgbClr val="009900"/>
                </a:solidFill>
              </a:rPr>
              <a:t>McCool</a:t>
            </a:r>
            <a:r>
              <a:rPr lang="fr-FR" sz="1600" dirty="0">
                <a:solidFill>
                  <a:srgbClr val="009900"/>
                </a:solidFill>
              </a:rPr>
              <a:t> 1992][Wei 2008</a:t>
            </a:r>
            <a:r>
              <a:rPr lang="fr-FR" sz="1600" dirty="0" smtClean="0">
                <a:solidFill>
                  <a:srgbClr val="009900"/>
                </a:solidFill>
              </a:rPr>
              <a:t>]</a:t>
            </a:r>
            <a:endParaRPr lang="en-US" sz="1600" dirty="0">
              <a:solidFill>
                <a:srgbClr val="009900"/>
              </a:solidFill>
            </a:endParaRPr>
          </a:p>
        </p:txBody>
      </p:sp>
      <p:grpSp>
        <p:nvGrpSpPr>
          <p:cNvPr id="9" name="Groupe 8"/>
          <p:cNvGrpSpPr/>
          <p:nvPr/>
        </p:nvGrpSpPr>
        <p:grpSpPr>
          <a:xfrm>
            <a:off x="5364088" y="1340768"/>
            <a:ext cx="2880160" cy="2376264"/>
            <a:chOff x="5796136" y="1268760"/>
            <a:chExt cx="2880160" cy="237626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 r:link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6136" y="1268760"/>
              <a:ext cx="2160000" cy="2160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7236296" y="2205024"/>
              <a:ext cx="1440000" cy="1440000"/>
            </a:xfrm>
            <a:prstGeom prst="rect">
              <a:avLst/>
            </a:prstGeom>
          </p:spPr>
        </p:pic>
      </p:grp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6" name="ZoneTexte 15"/>
          <p:cNvSpPr txBox="1"/>
          <p:nvPr/>
        </p:nvSpPr>
        <p:spPr>
          <a:xfrm>
            <a:off x="5580112" y="3512041"/>
            <a:ext cx="921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Distribution</a:t>
            </a:r>
            <a:endParaRPr lang="en-US" sz="1200" dirty="0"/>
          </a:p>
        </p:txBody>
      </p:sp>
      <p:sp>
        <p:nvSpPr>
          <p:cNvPr id="18" name="ZoneTexte 17"/>
          <p:cNvSpPr txBox="1"/>
          <p:nvPr/>
        </p:nvSpPr>
        <p:spPr>
          <a:xfrm rot="5400000">
            <a:off x="7759247" y="2858693"/>
            <a:ext cx="1269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Fourier Spectrum</a:t>
            </a:r>
            <a:endParaRPr lang="en-US" sz="1200" dirty="0"/>
          </a:p>
        </p:txBody>
      </p:sp>
      <p:grpSp>
        <p:nvGrpSpPr>
          <p:cNvPr id="5" name="Groupe 4"/>
          <p:cNvGrpSpPr/>
          <p:nvPr/>
        </p:nvGrpSpPr>
        <p:grpSpPr>
          <a:xfrm>
            <a:off x="683567" y="3861049"/>
            <a:ext cx="7848872" cy="2448271"/>
            <a:chOff x="683567" y="3861049"/>
            <a:chExt cx="7848872" cy="2448271"/>
          </a:xfrm>
        </p:grpSpPr>
        <p:grpSp>
          <p:nvGrpSpPr>
            <p:cNvPr id="3" name="Groupe 2"/>
            <p:cNvGrpSpPr/>
            <p:nvPr/>
          </p:nvGrpSpPr>
          <p:grpSpPr>
            <a:xfrm>
              <a:off x="683567" y="3861049"/>
              <a:ext cx="7560681" cy="2376103"/>
              <a:chOff x="683567" y="3861049"/>
              <a:chExt cx="7560681" cy="2376103"/>
            </a:xfrm>
          </p:grpSpPr>
          <p:sp>
            <p:nvSpPr>
              <p:cNvPr id="13" name="ZoneTexte 12"/>
              <p:cNvSpPr txBox="1"/>
              <p:nvPr/>
            </p:nvSpPr>
            <p:spPr>
              <a:xfrm>
                <a:off x="683567" y="4149080"/>
                <a:ext cx="4464497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 smtClean="0">
                    <a:solidFill>
                      <a:srgbClr val="0070C0"/>
                    </a:solidFill>
                  </a:rPr>
                  <a:t>Optimization-based</a:t>
                </a:r>
                <a:r>
                  <a:rPr lang="en-US" sz="2400" dirty="0" smtClean="0"/>
                  <a:t> Methods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 smtClean="0"/>
                  <a:t>Minimize energy function</a:t>
                </a:r>
              </a:p>
              <a:p>
                <a:pPr algn="r"/>
                <a:r>
                  <a:rPr lang="en-US" sz="1600" dirty="0">
                    <a:solidFill>
                      <a:srgbClr val="009900"/>
                    </a:solidFill>
                  </a:rPr>
                  <a:t>[</a:t>
                </a:r>
                <a:r>
                  <a:rPr lang="en-US" sz="1600" dirty="0" err="1">
                    <a:solidFill>
                      <a:srgbClr val="009900"/>
                    </a:solidFill>
                  </a:rPr>
                  <a:t>Balzer</a:t>
                </a:r>
                <a:r>
                  <a:rPr lang="en-US" sz="1600" dirty="0">
                    <a:solidFill>
                      <a:srgbClr val="009900"/>
                    </a:solidFill>
                  </a:rPr>
                  <a:t> 2009][</a:t>
                </a:r>
                <a:r>
                  <a:rPr lang="en-US" sz="1600" dirty="0" err="1">
                    <a:solidFill>
                      <a:srgbClr val="009900"/>
                    </a:solidFill>
                  </a:rPr>
                  <a:t>Fattal</a:t>
                </a:r>
                <a:r>
                  <a:rPr lang="en-US" sz="1600" dirty="0">
                    <a:solidFill>
                      <a:srgbClr val="009900"/>
                    </a:solidFill>
                  </a:rPr>
                  <a:t> 2011]</a:t>
                </a:r>
                <a:br>
                  <a:rPr lang="en-US" sz="1600" dirty="0">
                    <a:solidFill>
                      <a:srgbClr val="009900"/>
                    </a:solidFill>
                  </a:rPr>
                </a:br>
                <a:r>
                  <a:rPr lang="en-US" sz="1600" dirty="0">
                    <a:solidFill>
                      <a:srgbClr val="009900"/>
                    </a:solidFill>
                  </a:rPr>
                  <a:t>[</a:t>
                </a:r>
                <a:r>
                  <a:rPr lang="en-US" sz="1600" dirty="0" err="1">
                    <a:solidFill>
                      <a:srgbClr val="009900"/>
                    </a:solidFill>
                  </a:rPr>
                  <a:t>Schlomer</a:t>
                </a:r>
                <a:r>
                  <a:rPr lang="en-US" sz="1600" dirty="0">
                    <a:solidFill>
                      <a:srgbClr val="009900"/>
                    </a:solidFill>
                  </a:rPr>
                  <a:t> 2011][de Goes 2012</a:t>
                </a:r>
                <a:r>
                  <a:rPr lang="en-US" sz="1600" dirty="0" smtClean="0">
                    <a:solidFill>
                      <a:srgbClr val="009900"/>
                    </a:solidFill>
                  </a:rPr>
                  <a:t>]</a:t>
                </a:r>
                <a:endParaRPr lang="en-US" sz="1600" dirty="0">
                  <a:solidFill>
                    <a:srgbClr val="009900"/>
                  </a:solidFill>
                </a:endParaRPr>
              </a:p>
            </p:txBody>
          </p:sp>
          <p:grpSp>
            <p:nvGrpSpPr>
              <p:cNvPr id="10" name="Groupe 9"/>
              <p:cNvGrpSpPr/>
              <p:nvPr/>
            </p:nvGrpSpPr>
            <p:grpSpPr>
              <a:xfrm>
                <a:off x="5364089" y="3861049"/>
                <a:ext cx="2880159" cy="2376103"/>
                <a:chOff x="5796137" y="3861049"/>
                <a:chExt cx="2880159" cy="2376103"/>
              </a:xfrm>
            </p:grpSpPr>
            <p:pic>
              <p:nvPicPr>
                <p:cNvPr id="14" name="Image 13"/>
                <p:cNvPicPr>
                  <a:picLocks noChangeAspect="1"/>
                </p:cNvPicPr>
                <p:nvPr/>
              </p:nvPicPr>
              <p:blipFill>
                <a:blip r:embed="rId6" r:link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796137" y="3861049"/>
                  <a:ext cx="2160000" cy="2160000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pic>
              <p:nvPicPr>
                <p:cNvPr id="8" name="Image 7"/>
                <p:cNvPicPr>
                  <a:picLocks noChangeAspect="1"/>
                </p:cNvPicPr>
                <p:nvPr/>
              </p:nvPicPr>
              <p:blipFill>
                <a:blip r:link="rId8"/>
                <a:stretch>
                  <a:fillRect/>
                </a:stretch>
              </p:blipFill>
              <p:spPr>
                <a:xfrm>
                  <a:off x="7236296" y="4797152"/>
                  <a:ext cx="1440000" cy="1440000"/>
                </a:xfrm>
                <a:prstGeom prst="rect">
                  <a:avLst/>
                </a:prstGeom>
              </p:spPr>
            </p:pic>
          </p:grpSp>
        </p:grpSp>
        <p:sp>
          <p:nvSpPr>
            <p:cNvPr id="19" name="ZoneTexte 18"/>
            <p:cNvSpPr txBox="1"/>
            <p:nvPr/>
          </p:nvSpPr>
          <p:spPr>
            <a:xfrm>
              <a:off x="5580112" y="6032321"/>
              <a:ext cx="9219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dirty="0" smtClean="0"/>
                <a:t>Distribution</a:t>
              </a:r>
              <a:endParaRPr lang="en-US" sz="1200" dirty="0"/>
            </a:p>
          </p:txBody>
        </p:sp>
        <p:sp>
          <p:nvSpPr>
            <p:cNvPr id="20" name="ZoneTexte 19"/>
            <p:cNvSpPr txBox="1"/>
            <p:nvPr/>
          </p:nvSpPr>
          <p:spPr>
            <a:xfrm rot="5400000">
              <a:off x="7759247" y="5378973"/>
              <a:ext cx="12693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dirty="0" smtClean="0"/>
                <a:t>Fourier Spectrum</a:t>
              </a:r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936406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General Noise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628800"/>
            <a:ext cx="77768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Different sampling application may need different spectral characteristic</a:t>
            </a:r>
            <a:r>
              <a:rPr lang="fr-FR" sz="2400" dirty="0" smtClean="0"/>
              <a:t>s</a:t>
            </a:r>
            <a:r>
              <a:rPr lang="en-US" sz="2400" dirty="0" smtClean="0"/>
              <a:t>.</a:t>
            </a:r>
          </a:p>
          <a:p>
            <a:pPr algn="r"/>
            <a:r>
              <a:rPr lang="en-US" sz="1600" dirty="0">
                <a:solidFill>
                  <a:srgbClr val="009900"/>
                </a:solidFill>
              </a:rPr>
              <a:t>[Wei 2011][Zhou 2012][</a:t>
            </a:r>
            <a:r>
              <a:rPr lang="en-US" sz="1600" dirty="0" err="1">
                <a:solidFill>
                  <a:srgbClr val="009900"/>
                </a:solidFill>
              </a:rPr>
              <a:t>Oztireli</a:t>
            </a:r>
            <a:r>
              <a:rPr lang="en-US" sz="1600" dirty="0">
                <a:solidFill>
                  <a:srgbClr val="009900"/>
                </a:solidFill>
              </a:rPr>
              <a:t> 2012][Heck 2013</a:t>
            </a:r>
            <a:r>
              <a:rPr lang="en-US" sz="1600" dirty="0" smtClean="0">
                <a:solidFill>
                  <a:srgbClr val="009900"/>
                </a:solidFill>
              </a:rPr>
              <a:t>]</a:t>
            </a:r>
            <a:endParaRPr lang="en-US" sz="1600" dirty="0">
              <a:solidFill>
                <a:srgbClr val="009900"/>
              </a:solidFill>
            </a:endParaRPr>
          </a:p>
        </p:txBody>
      </p:sp>
      <p:grpSp>
        <p:nvGrpSpPr>
          <p:cNvPr id="19" name="Groupe 18"/>
          <p:cNvGrpSpPr/>
          <p:nvPr/>
        </p:nvGrpSpPr>
        <p:grpSpPr>
          <a:xfrm>
            <a:off x="287604" y="3212976"/>
            <a:ext cx="8532868" cy="2808312"/>
            <a:chOff x="323688" y="3140968"/>
            <a:chExt cx="8532868" cy="2808312"/>
          </a:xfrm>
        </p:grpSpPr>
        <p:grpSp>
          <p:nvGrpSpPr>
            <p:cNvPr id="15" name="Groupe 14"/>
            <p:cNvGrpSpPr/>
            <p:nvPr/>
          </p:nvGrpSpPr>
          <p:grpSpPr>
            <a:xfrm>
              <a:off x="323688" y="3140968"/>
              <a:ext cx="2700220" cy="2808312"/>
              <a:chOff x="971600" y="3249280"/>
              <a:chExt cx="2700220" cy="2808312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embed="rId3" r:link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1600" y="3249280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4" name="Image 3"/>
              <p:cNvPicPr>
                <a:picLocks noChangeAspect="1"/>
              </p:cNvPicPr>
              <p:nvPr/>
            </p:nvPicPr>
            <p:blipFill rotWithShape="1">
              <a:blip r:embed="rId5" r:link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2" t="20002" r="19991" b="19991"/>
              <a:stretch/>
            </p:blipFill>
            <p:spPr>
              <a:xfrm>
                <a:off x="2231820" y="4617592"/>
                <a:ext cx="1440000" cy="1440000"/>
              </a:xfrm>
              <a:prstGeom prst="rect">
                <a:avLst/>
              </a:prstGeom>
            </p:spPr>
          </p:pic>
        </p:grpSp>
        <p:grpSp>
          <p:nvGrpSpPr>
            <p:cNvPr id="10" name="Groupe 9"/>
            <p:cNvGrpSpPr/>
            <p:nvPr/>
          </p:nvGrpSpPr>
          <p:grpSpPr>
            <a:xfrm>
              <a:off x="3240092" y="3140968"/>
              <a:ext cx="2736144" cy="2808312"/>
              <a:chOff x="4542882" y="3249280"/>
              <a:chExt cx="2736144" cy="2808312"/>
            </a:xfrm>
          </p:grpSpPr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embed="rId7" r:link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42882" y="3249280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9" name="Image 8"/>
              <p:cNvPicPr>
                <a:picLocks noChangeAspect="1"/>
              </p:cNvPicPr>
              <p:nvPr/>
            </p:nvPicPr>
            <p:blipFill rotWithShape="1">
              <a:blip r:embed="rId9" r:link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3" t="20003" r="19992" b="19992"/>
              <a:stretch/>
            </p:blipFill>
            <p:spPr>
              <a:xfrm>
                <a:off x="5839026" y="4617592"/>
                <a:ext cx="1440000" cy="1440000"/>
              </a:xfrm>
              <a:prstGeom prst="rect">
                <a:avLst/>
              </a:prstGeom>
            </p:spPr>
          </p:pic>
        </p:grpSp>
        <p:grpSp>
          <p:nvGrpSpPr>
            <p:cNvPr id="18" name="Groupe 17"/>
            <p:cNvGrpSpPr/>
            <p:nvPr/>
          </p:nvGrpSpPr>
          <p:grpSpPr>
            <a:xfrm>
              <a:off x="6156336" y="3140968"/>
              <a:ext cx="2700220" cy="2808312"/>
              <a:chOff x="6761212" y="3109624"/>
              <a:chExt cx="2700220" cy="2808312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>
              <a:blip r:embed="rId11" r:link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61212" y="3109624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7" name="Image 16"/>
              <p:cNvPicPr>
                <a:picLocks noChangeAspect="1"/>
              </p:cNvPicPr>
              <p:nvPr/>
            </p:nvPicPr>
            <p:blipFill rotWithShape="1">
              <a:blip r:embed="rId13" r:link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3" t="20003" r="19991" b="19991"/>
              <a:stretch/>
            </p:blipFill>
            <p:spPr>
              <a:xfrm>
                <a:off x="8021432" y="4477936"/>
                <a:ext cx="1440000" cy="1440000"/>
              </a:xfrm>
              <a:prstGeom prst="rect">
                <a:avLst/>
              </a:prstGeom>
            </p:spPr>
          </p:pic>
        </p:grpSp>
      </p:grpSp>
      <p:grpSp>
        <p:nvGrpSpPr>
          <p:cNvPr id="13" name="Groupe 12"/>
          <p:cNvGrpSpPr/>
          <p:nvPr/>
        </p:nvGrpSpPr>
        <p:grpSpPr>
          <a:xfrm>
            <a:off x="287604" y="5733256"/>
            <a:ext cx="2700220" cy="565311"/>
            <a:chOff x="287604" y="5732976"/>
            <a:chExt cx="2700220" cy="565311"/>
          </a:xfrm>
        </p:grpSpPr>
        <p:sp>
          <p:nvSpPr>
            <p:cNvPr id="12" name="ZoneTexte 11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0" name="ZoneTexte 19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grpSp>
        <p:nvGrpSpPr>
          <p:cNvPr id="21" name="Groupe 20"/>
          <p:cNvGrpSpPr/>
          <p:nvPr/>
        </p:nvGrpSpPr>
        <p:grpSpPr>
          <a:xfrm>
            <a:off x="3204008" y="5733256"/>
            <a:ext cx="2700220" cy="565311"/>
            <a:chOff x="287604" y="5732976"/>
            <a:chExt cx="2700220" cy="565311"/>
          </a:xfrm>
        </p:grpSpPr>
        <p:sp>
          <p:nvSpPr>
            <p:cNvPr id="22" name="ZoneTexte 21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grpSp>
        <p:nvGrpSpPr>
          <p:cNvPr id="24" name="Groupe 23"/>
          <p:cNvGrpSpPr/>
          <p:nvPr/>
        </p:nvGrpSpPr>
        <p:grpSpPr>
          <a:xfrm>
            <a:off x="6120252" y="5733256"/>
            <a:ext cx="2700220" cy="565311"/>
            <a:chOff x="287604" y="5732976"/>
            <a:chExt cx="2700220" cy="565311"/>
          </a:xfrm>
        </p:grpSpPr>
        <p:sp>
          <p:nvSpPr>
            <p:cNvPr id="25" name="ZoneTexte 24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6" name="ZoneTexte 25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sp>
        <p:nvSpPr>
          <p:cNvPr id="14" name="Espace réservé de la date 1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28" name="Espace réservé du numéro de diapositive 2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16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Tile-based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628800"/>
            <a:ext cx="77768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Store </a:t>
            </a:r>
            <a:r>
              <a:rPr lang="en-US" sz="2400" b="1" dirty="0" err="1" smtClean="0">
                <a:solidFill>
                  <a:srgbClr val="0070C0"/>
                </a:solidFill>
              </a:rPr>
              <a:t>precomputed</a:t>
            </a:r>
            <a:r>
              <a:rPr lang="en-US" sz="2400" dirty="0" smtClean="0">
                <a:solidFill>
                  <a:srgbClr val="0070C0"/>
                </a:solidFill>
              </a:rPr>
              <a:t> </a:t>
            </a:r>
            <a:r>
              <a:rPr lang="en-US" sz="2400" dirty="0" smtClean="0"/>
              <a:t>samples in a </a:t>
            </a:r>
            <a:r>
              <a:rPr lang="fr-FR" sz="2400" b="1" dirty="0" err="1" smtClean="0">
                <a:solidFill>
                  <a:srgbClr val="0070C0"/>
                </a:solidFill>
              </a:rPr>
              <a:t>hierarchical</a:t>
            </a:r>
            <a:r>
              <a:rPr lang="fr-FR" sz="2400" dirty="0" smtClean="0">
                <a:solidFill>
                  <a:srgbClr val="0070C0"/>
                </a:solidFill>
              </a:rPr>
              <a:t> </a:t>
            </a:r>
            <a:r>
              <a:rPr lang="fr-FR" sz="2400" dirty="0" smtClean="0"/>
              <a:t>and</a:t>
            </a:r>
            <a:br>
              <a:rPr lang="fr-FR" sz="2400" dirty="0" smtClean="0"/>
            </a:br>
            <a:r>
              <a:rPr lang="fr-FR" sz="2400" b="1" dirty="0" smtClean="0">
                <a:solidFill>
                  <a:srgbClr val="0070C0"/>
                </a:solidFill>
              </a:rPr>
              <a:t>non-</a:t>
            </a:r>
            <a:r>
              <a:rPr lang="fr-FR" sz="2400" b="1" dirty="0" err="1" smtClean="0">
                <a:solidFill>
                  <a:srgbClr val="0070C0"/>
                </a:solidFill>
              </a:rPr>
              <a:t>periodic</a:t>
            </a:r>
            <a:r>
              <a:rPr lang="fr-FR" sz="2400" dirty="0" smtClean="0"/>
              <a:t> </a:t>
            </a:r>
            <a:r>
              <a:rPr lang="en-US" sz="2400" dirty="0" smtClean="0"/>
              <a:t>tiling system.</a:t>
            </a:r>
          </a:p>
          <a:p>
            <a:pPr algn="r"/>
            <a:r>
              <a:rPr lang="en-US" sz="1600" dirty="0" smtClean="0">
                <a:solidFill>
                  <a:srgbClr val="009900"/>
                </a:solidFill>
              </a:rPr>
              <a:t>[</a:t>
            </a:r>
            <a:r>
              <a:rPr lang="en-US" sz="1600" dirty="0" err="1" smtClean="0">
                <a:solidFill>
                  <a:srgbClr val="009900"/>
                </a:solidFill>
              </a:rPr>
              <a:t>Ostrom</a:t>
            </a:r>
            <a:r>
              <a:rPr lang="en-US" sz="1600" dirty="0" smtClean="0">
                <a:solidFill>
                  <a:srgbClr val="009900"/>
                </a:solidFill>
              </a:rPr>
              <a:t> et al. 2004, 2007] [Kopf et al. 2006] [</a:t>
            </a:r>
            <a:r>
              <a:rPr lang="en-US" sz="1600" dirty="0" err="1" smtClean="0">
                <a:solidFill>
                  <a:srgbClr val="009900"/>
                </a:solidFill>
              </a:rPr>
              <a:t>Lagae</a:t>
            </a:r>
            <a:r>
              <a:rPr lang="en-US" sz="1600" dirty="0" smtClean="0">
                <a:solidFill>
                  <a:srgbClr val="009900"/>
                </a:solidFill>
              </a:rPr>
              <a:t> et al. 2006]</a:t>
            </a: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7" name="Groupe 6"/>
          <p:cNvGrpSpPr/>
          <p:nvPr/>
        </p:nvGrpSpPr>
        <p:grpSpPr>
          <a:xfrm>
            <a:off x="476644" y="2708920"/>
            <a:ext cx="3730130" cy="3744416"/>
            <a:chOff x="674468" y="2708920"/>
            <a:chExt cx="3730130" cy="3744416"/>
          </a:xfrm>
        </p:grpSpPr>
        <p:pic>
          <p:nvPicPr>
            <p:cNvPr id="3" name="Image 2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1370490" y="3068960"/>
              <a:ext cx="2335330" cy="2340000"/>
            </a:xfrm>
            <a:prstGeom prst="rect">
              <a:avLst/>
            </a:prstGeom>
          </p:spPr>
        </p:pic>
        <p:sp>
          <p:nvSpPr>
            <p:cNvPr id="10" name="ZoneTexte 9"/>
            <p:cNvSpPr txBox="1"/>
            <p:nvPr/>
          </p:nvSpPr>
          <p:spPr>
            <a:xfrm>
              <a:off x="1528313" y="2708920"/>
              <a:ext cx="20162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 smtClean="0"/>
                <a:t>Penrose</a:t>
              </a:r>
              <a:r>
                <a:rPr lang="fr-FR" dirty="0" smtClean="0"/>
                <a:t> </a:t>
              </a:r>
              <a:r>
                <a:rPr lang="fr-FR" dirty="0" err="1" smtClean="0"/>
                <a:t>tiling</a:t>
              </a:r>
              <a:endParaRPr lang="en-US" dirty="0"/>
            </a:p>
          </p:txBody>
        </p:sp>
        <p:grpSp>
          <p:nvGrpSpPr>
            <p:cNvPr id="14" name="Groupe 13"/>
            <p:cNvGrpSpPr/>
            <p:nvPr/>
          </p:nvGrpSpPr>
          <p:grpSpPr>
            <a:xfrm>
              <a:off x="674468" y="4293096"/>
              <a:ext cx="1689244" cy="2160240"/>
              <a:chOff x="2567836" y="4293096"/>
              <a:chExt cx="1689244" cy="2160240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 rotWithShape="1">
              <a:blip r:link="rId4"/>
              <a:srcRect r="1164" b="1003"/>
              <a:stretch/>
            </p:blipFill>
            <p:spPr>
              <a:xfrm>
                <a:off x="2567836" y="4293096"/>
                <a:ext cx="1689244" cy="1692000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sp>
            <p:nvSpPr>
              <p:cNvPr id="26" name="ZoneTexte 25"/>
              <p:cNvSpPr txBox="1"/>
              <p:nvPr/>
            </p:nvSpPr>
            <p:spPr>
              <a:xfrm>
                <a:off x="2585846" y="59916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before</a:t>
                </a:r>
                <a:r>
                  <a:rPr lang="fr-FR" sz="1200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  <p:grpSp>
          <p:nvGrpSpPr>
            <p:cNvPr id="15" name="Groupe 14"/>
            <p:cNvGrpSpPr/>
            <p:nvPr/>
          </p:nvGrpSpPr>
          <p:grpSpPr>
            <a:xfrm>
              <a:off x="2712598" y="4293096"/>
              <a:ext cx="1692000" cy="2160240"/>
              <a:chOff x="2655830" y="4293096"/>
              <a:chExt cx="1692000" cy="2160240"/>
            </a:xfrm>
          </p:grpSpPr>
          <p:pic>
            <p:nvPicPr>
              <p:cNvPr id="5" name="Image 4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2655830" y="4293096"/>
                <a:ext cx="1692000" cy="1692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43" name="ZoneTexte 42"/>
              <p:cNvSpPr txBox="1"/>
              <p:nvPr/>
            </p:nvSpPr>
            <p:spPr>
              <a:xfrm>
                <a:off x="2675218" y="59916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after</a:t>
                </a:r>
                <a:r>
                  <a:rPr lang="fr-FR" sz="1200" b="1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</p:grpSp>
      <p:grpSp>
        <p:nvGrpSpPr>
          <p:cNvPr id="9" name="Groupe 8"/>
          <p:cNvGrpSpPr/>
          <p:nvPr/>
        </p:nvGrpSpPr>
        <p:grpSpPr>
          <a:xfrm>
            <a:off x="4796718" y="2708920"/>
            <a:ext cx="3730536" cy="3744416"/>
            <a:chOff x="4724710" y="2708920"/>
            <a:chExt cx="3730536" cy="3744416"/>
          </a:xfrm>
        </p:grpSpPr>
        <p:pic>
          <p:nvPicPr>
            <p:cNvPr id="4" name="Image 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0390" y="3071552"/>
              <a:ext cx="2340000" cy="2340000"/>
            </a:xfrm>
            <a:prstGeom prst="rect">
              <a:avLst/>
            </a:prstGeom>
          </p:spPr>
        </p:pic>
        <p:sp>
          <p:nvSpPr>
            <p:cNvPr id="12" name="ZoneTexte 11"/>
            <p:cNvSpPr txBox="1"/>
            <p:nvPr/>
          </p:nvSpPr>
          <p:spPr>
            <a:xfrm>
              <a:off x="5578668" y="2708920"/>
              <a:ext cx="19476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 smtClean="0"/>
                <a:t>Polyominoes</a:t>
              </a:r>
              <a:r>
                <a:rPr lang="fr-FR" dirty="0" smtClean="0"/>
                <a:t> </a:t>
              </a:r>
              <a:r>
                <a:rPr lang="fr-FR" dirty="0" err="1" smtClean="0"/>
                <a:t>tiling</a:t>
              </a:r>
              <a:endParaRPr lang="en-US" dirty="0"/>
            </a:p>
          </p:txBody>
        </p:sp>
        <p:grpSp>
          <p:nvGrpSpPr>
            <p:cNvPr id="45" name="Groupe 44"/>
            <p:cNvGrpSpPr/>
            <p:nvPr/>
          </p:nvGrpSpPr>
          <p:grpSpPr>
            <a:xfrm>
              <a:off x="4724710" y="4293096"/>
              <a:ext cx="1692824" cy="2160240"/>
              <a:chOff x="6596918" y="4293096"/>
              <a:chExt cx="1692824" cy="2160240"/>
            </a:xfrm>
          </p:grpSpPr>
          <p:pic>
            <p:nvPicPr>
              <p:cNvPr id="17" name="Image 16"/>
              <p:cNvPicPr>
                <a:picLocks noChangeAspect="1"/>
              </p:cNvPicPr>
              <p:nvPr/>
            </p:nvPicPr>
            <p:blipFill rotWithShape="1">
              <a:blip r:link="rId7"/>
              <a:srcRect r="955" b="1003"/>
              <a:stretch/>
            </p:blipFill>
            <p:spPr>
              <a:xfrm>
                <a:off x="6596918" y="4293096"/>
                <a:ext cx="1692824" cy="1692000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sp>
            <p:nvSpPr>
              <p:cNvPr id="29" name="ZoneTexte 28"/>
              <p:cNvSpPr txBox="1"/>
              <p:nvPr/>
            </p:nvSpPr>
            <p:spPr>
              <a:xfrm>
                <a:off x="6616718" y="59916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before</a:t>
                </a:r>
                <a:r>
                  <a:rPr lang="fr-FR" sz="1200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  <p:grpSp>
          <p:nvGrpSpPr>
            <p:cNvPr id="44" name="Groupe 43"/>
            <p:cNvGrpSpPr/>
            <p:nvPr/>
          </p:nvGrpSpPr>
          <p:grpSpPr>
            <a:xfrm>
              <a:off x="6763246" y="4293096"/>
              <a:ext cx="1692000" cy="2160240"/>
              <a:chOff x="5304886" y="4311296"/>
              <a:chExt cx="1692000" cy="2160240"/>
            </a:xfrm>
          </p:grpSpPr>
          <p:pic>
            <p:nvPicPr>
              <p:cNvPr id="6" name="Image 5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04886" y="4311296"/>
                <a:ext cx="1692000" cy="1692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41" name="ZoneTexte 40"/>
              <p:cNvSpPr txBox="1"/>
              <p:nvPr/>
            </p:nvSpPr>
            <p:spPr>
              <a:xfrm>
                <a:off x="5324274" y="60098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after</a:t>
                </a:r>
                <a:r>
                  <a:rPr lang="fr-FR" sz="1200" b="1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4935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works: Positioning</a:t>
            </a:r>
            <a:endParaRPr lang="en-US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827585" y="1369676"/>
            <a:ext cx="7488832" cy="5088508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6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11/08/2014</a:t>
            </a:r>
            <a:endParaRPr lang="en-US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9</a:t>
            </a:fld>
            <a:endParaRPr lang="en-US" dirty="0"/>
          </a:p>
        </p:txBody>
      </p:sp>
      <p:grpSp>
        <p:nvGrpSpPr>
          <p:cNvPr id="20" name="Groupe 19"/>
          <p:cNvGrpSpPr/>
          <p:nvPr/>
        </p:nvGrpSpPr>
        <p:grpSpPr>
          <a:xfrm>
            <a:off x="467920" y="1556792"/>
            <a:ext cx="3789313" cy="1858786"/>
            <a:chOff x="467920" y="1556792"/>
            <a:chExt cx="3789313" cy="1858786"/>
          </a:xfrm>
        </p:grpSpPr>
        <p:sp>
          <p:nvSpPr>
            <p:cNvPr id="9" name="ZoneTexte 8"/>
            <p:cNvSpPr txBox="1"/>
            <p:nvPr/>
          </p:nvSpPr>
          <p:spPr>
            <a:xfrm>
              <a:off x="540606" y="1556792"/>
              <a:ext cx="3716627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dirty="0" smtClean="0"/>
                <a:t>Hierarchical Tiling</a:t>
              </a:r>
              <a:endParaRPr lang="en-US" dirty="0"/>
            </a:p>
          </p:txBody>
        </p:sp>
        <p:pic>
          <p:nvPicPr>
            <p:cNvPr id="13" name="Image 12"/>
            <p:cNvPicPr>
              <a:picLocks noChangeAspect="1"/>
            </p:cNvPicPr>
            <p:nvPr/>
          </p:nvPicPr>
          <p:blipFill rotWithShape="1">
            <a:blip r:link="rId3"/>
            <a:srcRect l="3448" t="16680" r="37073" b="18787"/>
            <a:stretch/>
          </p:blipFill>
          <p:spPr>
            <a:xfrm>
              <a:off x="467920" y="2038745"/>
              <a:ext cx="3384000" cy="1376833"/>
            </a:xfrm>
            <a:prstGeom prst="rect">
              <a:avLst/>
            </a:prstGeom>
          </p:spPr>
        </p:pic>
      </p:grpSp>
      <p:grpSp>
        <p:nvGrpSpPr>
          <p:cNvPr id="21" name="Groupe 20"/>
          <p:cNvGrpSpPr/>
          <p:nvPr/>
        </p:nvGrpSpPr>
        <p:grpSpPr>
          <a:xfrm>
            <a:off x="4950182" y="1556792"/>
            <a:ext cx="3429451" cy="1818369"/>
            <a:chOff x="4950182" y="1556792"/>
            <a:chExt cx="3429451" cy="1818369"/>
          </a:xfrm>
        </p:grpSpPr>
        <p:sp>
          <p:nvSpPr>
            <p:cNvPr id="10" name="ZoneTexte 9"/>
            <p:cNvSpPr txBox="1"/>
            <p:nvPr/>
          </p:nvSpPr>
          <p:spPr>
            <a:xfrm>
              <a:off x="4950182" y="1556792"/>
              <a:ext cx="3429451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dirty="0" smtClean="0"/>
                <a:t>Non-periodic Tiling</a:t>
              </a:r>
              <a:endParaRPr lang="en-US" dirty="0"/>
            </a:p>
          </p:txBody>
        </p:sp>
        <p:pic>
          <p:nvPicPr>
            <p:cNvPr id="14" name="Image 13"/>
            <p:cNvPicPr>
              <a:picLocks noChangeAspect="1"/>
            </p:cNvPicPr>
            <p:nvPr/>
          </p:nvPicPr>
          <p:blipFill rotWithShape="1">
            <a:blip r:link="rId4"/>
            <a:srcRect l="26403" t="69671" r="26705" b="10326"/>
            <a:stretch/>
          </p:blipFill>
          <p:spPr>
            <a:xfrm>
              <a:off x="4958972" y="2079161"/>
              <a:ext cx="3240000" cy="1296000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</p:grpSp>
      <p:grpSp>
        <p:nvGrpSpPr>
          <p:cNvPr id="23" name="Groupe 22"/>
          <p:cNvGrpSpPr/>
          <p:nvPr/>
        </p:nvGrpSpPr>
        <p:grpSpPr>
          <a:xfrm>
            <a:off x="539919" y="3925215"/>
            <a:ext cx="3240000" cy="1834562"/>
            <a:chOff x="801900" y="3911096"/>
            <a:chExt cx="3194035" cy="1834562"/>
          </a:xfrm>
        </p:grpSpPr>
        <p:sp>
          <p:nvSpPr>
            <p:cNvPr id="11" name="ZoneTexte 10"/>
            <p:cNvSpPr txBox="1"/>
            <p:nvPr/>
          </p:nvSpPr>
          <p:spPr>
            <a:xfrm>
              <a:off x="801900" y="3911096"/>
              <a:ext cx="3194035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dirty="0" smtClean="0"/>
                <a:t>No pattern/regularities</a:t>
              </a:r>
              <a:endParaRPr lang="en-US" dirty="0"/>
            </a:p>
          </p:txBody>
        </p:sp>
        <p:pic>
          <p:nvPicPr>
            <p:cNvPr id="15" name="Image 14"/>
            <p:cNvPicPr>
              <a:picLocks noChangeAspect="1"/>
            </p:cNvPicPr>
            <p:nvPr/>
          </p:nvPicPr>
          <p:blipFill rotWithShape="1">
            <a:blip r:link="rId5"/>
            <a:srcRect l="38981" t="60634" r="11078" b="26823"/>
            <a:stretch/>
          </p:blipFill>
          <p:spPr>
            <a:xfrm>
              <a:off x="801900" y="4449658"/>
              <a:ext cx="3194035" cy="1296000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</p:grpSp>
      <p:grpSp>
        <p:nvGrpSpPr>
          <p:cNvPr id="6" name="Groupe 5"/>
          <p:cNvGrpSpPr/>
          <p:nvPr/>
        </p:nvGrpSpPr>
        <p:grpSpPr>
          <a:xfrm>
            <a:off x="4958972" y="3925215"/>
            <a:ext cx="3780001" cy="2240089"/>
            <a:chOff x="4958972" y="3925215"/>
            <a:chExt cx="3780001" cy="2240089"/>
          </a:xfrm>
        </p:grpSpPr>
        <p:sp>
          <p:nvSpPr>
            <p:cNvPr id="12" name="ZoneTexte 11"/>
            <p:cNvSpPr txBox="1"/>
            <p:nvPr/>
          </p:nvSpPr>
          <p:spPr>
            <a:xfrm>
              <a:off x="4958973" y="3925215"/>
              <a:ext cx="3780000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dirty="0" smtClean="0"/>
                <a:t>Spectral control</a:t>
              </a:r>
              <a:endParaRPr lang="en-US" dirty="0"/>
            </a:p>
          </p:txBody>
        </p:sp>
        <p:pic>
          <p:nvPicPr>
            <p:cNvPr id="3" name="Image 2"/>
            <p:cNvPicPr>
              <a:picLocks noChangeAspect="1"/>
            </p:cNvPicPr>
            <p:nvPr/>
          </p:nvPicPr>
          <p:blipFill rotWithShape="1">
            <a:blip r:link="rId6"/>
            <a:srcRect t="50000"/>
            <a:stretch/>
          </p:blipFill>
          <p:spPr>
            <a:xfrm>
              <a:off x="4958972" y="4463777"/>
              <a:ext cx="3240000" cy="17015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4835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9681</TotalTime>
  <Words>622</Words>
  <Application>Microsoft Office PowerPoint</Application>
  <PresentationFormat>Affichage à l'écran (4:3)</PresentationFormat>
  <Paragraphs>273</Paragraphs>
  <Slides>35</Slides>
  <Notes>27</Notes>
  <HiddenSlides>1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35</vt:i4>
      </vt:variant>
    </vt:vector>
  </HeadingPairs>
  <TitlesOfParts>
    <vt:vector size="39" baseType="lpstr">
      <vt:lpstr>Arial</vt:lpstr>
      <vt:lpstr>Wingdings</vt:lpstr>
      <vt:lpstr>Calibri</vt:lpstr>
      <vt:lpstr>Thème Office</vt:lpstr>
      <vt:lpstr>Fast Tile-Based Adaptive Sampling With User-Specified Spectra</vt:lpstr>
      <vt:lpstr>Problem Statement</vt:lpstr>
      <vt:lpstr>Why it is essential?</vt:lpstr>
      <vt:lpstr>Context</vt:lpstr>
      <vt:lpstr>Previous works: Advanced Methods</vt:lpstr>
      <vt:lpstr>Previous works: General Noise Methods</vt:lpstr>
      <vt:lpstr>Previous works: Tile-based Methods</vt:lpstr>
      <vt:lpstr>Previous works: Positioning</vt:lpstr>
      <vt:lpstr>Outline</vt:lpstr>
      <vt:lpstr>Base lattice</vt:lpstr>
      <vt:lpstr>Polyhexes &amp; Subdivision</vt:lpstr>
      <vt:lpstr>Comparison with previous works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Polyhex</vt:lpstr>
      <vt:lpstr>Comparison with previous works</vt:lpstr>
      <vt:lpstr>Sampling generation</vt:lpstr>
      <vt:lpstr>Sampling optimization</vt:lpstr>
      <vt:lpstr>Sampling optimization</vt:lpstr>
      <vt:lpstr>Sampling optimization</vt:lpstr>
      <vt:lpstr>Results</vt:lpstr>
      <vt:lpstr>Results</vt:lpstr>
      <vt:lpstr>Results</vt:lpstr>
      <vt:lpstr>Results</vt:lpstr>
      <vt:lpstr>Results</vt:lpstr>
      <vt:lpstr>Results</vt:lpstr>
      <vt:lpstr>Overall pipeline</vt:lpstr>
      <vt:lpstr>Contributions</vt:lpstr>
    </vt:vector>
  </TitlesOfParts>
  <Manager>Florent Wachtel</Manager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 Tile-Based Adaptive Sampling With User-Specified Spectra</dc:title>
  <dc:creator>Florent</dc:creator>
  <cp:lastModifiedBy>Florent</cp:lastModifiedBy>
  <cp:revision>180</cp:revision>
  <dcterms:created xsi:type="dcterms:W3CDTF">2014-05-27T13:31:30Z</dcterms:created>
  <dcterms:modified xsi:type="dcterms:W3CDTF">2014-07-15T18:21:59Z</dcterms:modified>
</cp:coreProperties>
</file>

<file path=docProps/thumbnail.jpeg>
</file>